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urier Prime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38" y="2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9ec56bbe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329ec56bbe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4c5b820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2f4c5b820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ce0fda7b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33ce0fda7b8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7d40070c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357d40070c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9ec56bbe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9ec56bbe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ecski@krlabs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RLabsOrg/verbatim-ra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cski@krlabs.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504300"/>
            <a:ext cx="8520600" cy="9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Hogyan bízhatunk meg az LLM-ekben?</a:t>
            </a:r>
            <a:endParaRPr sz="2200"/>
          </a:p>
        </p:txBody>
      </p:sp>
      <p:pic>
        <p:nvPicPr>
          <p:cNvPr id="55" name="Google Shape;55;p13" title="kr_cropped_300dp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250" y="4495400"/>
            <a:ext cx="1889501" cy="5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447000" y="2688725"/>
            <a:ext cx="225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dataSTREAM 2025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447000" y="3574925"/>
            <a:ext cx="225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Recski Gábor</a:t>
            </a:r>
            <a:br>
              <a:rPr lang="en-GB" sz="1800">
                <a:solidFill>
                  <a:schemeClr val="dk2"/>
                </a:solidFill>
              </a:rPr>
            </a:br>
            <a:r>
              <a:rPr lang="en-GB" sz="1800" u="sng">
                <a:solidFill>
                  <a:schemeClr val="hlink"/>
                </a:solidFill>
                <a:hlinkClick r:id="rId4"/>
              </a:rPr>
              <a:t>recski@krlabs.eu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26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/>
              <a:t>Retrieval Augmented Generation (RAG)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7075"/>
            <a:ext cx="8839204" cy="412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Az LLM-ek megbízhatatlanok, kockázatosak, drágák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322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525" b="1">
                <a:solidFill>
                  <a:schemeClr val="dk1"/>
                </a:solidFill>
              </a:rPr>
              <a:t>hibás válaszokat adnak</a:t>
            </a:r>
            <a:r>
              <a:rPr lang="en-GB" sz="6525">
                <a:solidFill>
                  <a:schemeClr val="dk1"/>
                </a:solidFill>
              </a:rPr>
              <a:t> (“hallucinálnak”)</a:t>
            </a:r>
            <a:endParaRPr sz="6525">
              <a:solidFill>
                <a:schemeClr val="dk1"/>
              </a:solidFill>
            </a:endParaRPr>
          </a:p>
          <a:p>
            <a:pPr marL="457200" lvl="0" indent="-3322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525" b="1">
                <a:solidFill>
                  <a:schemeClr val="dk1"/>
                </a:solidFill>
              </a:rPr>
              <a:t>kiszámíthatatlanok</a:t>
            </a:r>
            <a:r>
              <a:rPr lang="en-GB" sz="6525">
                <a:solidFill>
                  <a:schemeClr val="dk1"/>
                </a:solidFill>
              </a:rPr>
              <a:t> (és azok is maradnak)</a:t>
            </a:r>
            <a:endParaRPr sz="6525">
              <a:solidFill>
                <a:schemeClr val="dk1"/>
              </a:solidFill>
            </a:endParaRPr>
          </a:p>
          <a:p>
            <a:pPr marL="457200" lvl="0" indent="-3322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525" b="1">
                <a:solidFill>
                  <a:schemeClr val="dk1"/>
                </a:solidFill>
              </a:rPr>
              <a:t>nem konfigurálhatóak</a:t>
            </a:r>
            <a:r>
              <a:rPr lang="en-GB" sz="6525">
                <a:solidFill>
                  <a:schemeClr val="dk1"/>
                </a:solidFill>
              </a:rPr>
              <a:t> (és nem is debuggolhatóak)</a:t>
            </a:r>
            <a:endParaRPr sz="652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2871825"/>
            <a:ext cx="85206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322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525">
                <a:solidFill>
                  <a:schemeClr val="dk1"/>
                </a:solidFill>
              </a:rPr>
              <a:t>a döntéseik nem megmagyarázhatók (vagy a magyarázatok hamisak)</a:t>
            </a:r>
            <a:endParaRPr sz="6525">
              <a:solidFill>
                <a:schemeClr val="dk1"/>
              </a:solidFill>
            </a:endParaRPr>
          </a:p>
          <a:p>
            <a:pPr marL="457200" lvl="0" indent="-3322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525" b="1">
                <a:solidFill>
                  <a:schemeClr val="dk1"/>
                </a:solidFill>
              </a:rPr>
              <a:t>használatuk adatbiztonsági kérdések sorát veti fel</a:t>
            </a:r>
            <a:endParaRPr sz="6525">
              <a:solidFill>
                <a:schemeClr val="dk1"/>
              </a:solidFill>
            </a:endParaRPr>
          </a:p>
          <a:p>
            <a:pPr marL="457200" lvl="0" indent="-3322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525" b="1">
                <a:solidFill>
                  <a:schemeClr val="dk1"/>
                </a:solidFill>
              </a:rPr>
              <a:t>sokba kerül</a:t>
            </a:r>
            <a:r>
              <a:rPr lang="en-GB" sz="6525">
                <a:solidFill>
                  <a:schemeClr val="dk1"/>
                </a:solidFill>
              </a:rPr>
              <a:t> nem csak tanítani, de használni is őket</a:t>
            </a:r>
            <a:endParaRPr sz="6525">
              <a:solidFill>
                <a:schemeClr val="dk1"/>
              </a:solidFill>
            </a:endParaRPr>
          </a:p>
          <a:p>
            <a:pPr marL="457200" lvl="0" indent="-3322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6525" b="1">
                <a:solidFill>
                  <a:schemeClr val="dk1"/>
                </a:solidFill>
              </a:rPr>
              <a:t>a jogi nehézségek is szaporodnak</a:t>
            </a:r>
            <a:r>
              <a:rPr lang="en-GB" sz="6525">
                <a:solidFill>
                  <a:schemeClr val="dk1"/>
                </a:solidFill>
              </a:rPr>
              <a:t> (EU AI Act, stb.)</a:t>
            </a:r>
            <a:endParaRPr sz="652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10344"/>
              <a:buNone/>
            </a:pPr>
            <a:endParaRPr sz="652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11700" y="4514950"/>
            <a:ext cx="3225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solidFill>
                  <a:srgbClr val="FF5757"/>
                </a:solidFill>
                <a:latin typeface="Courier Prime"/>
                <a:ea typeface="Courier Prime"/>
                <a:cs typeface="Courier Prime"/>
                <a:sym typeface="Courier Prime"/>
              </a:rPr>
              <a:t>Verbatim</a:t>
            </a:r>
            <a:r>
              <a:rPr lang="en-GB" b="1">
                <a:latin typeface="Courier Prime"/>
                <a:ea typeface="Courier Prime"/>
                <a:cs typeface="Courier Prime"/>
                <a:sym typeface="Courier Prime"/>
              </a:rPr>
              <a:t>RAG</a:t>
            </a:r>
            <a:endParaRPr b="1"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10725" y="1548938"/>
            <a:ext cx="47505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Hallucináció-mentes RAG architektúra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válaszokat szó szerint a dokumentumokból veszi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Az LLM-ek válasz-sablonokat generálnak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Azonnal ellenőrizhető</a:t>
            </a:r>
            <a:endParaRPr sz="140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3522250"/>
            <a:ext cx="53316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Code:</a:t>
            </a:r>
            <a:endParaRPr sz="12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hlink"/>
                </a:solidFill>
                <a:hlinkClick r:id="rId3"/>
              </a:rPr>
              <a:t>https://github.com/KRLabsOrg/verbatim-rag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/>
              <a:t>Publications:</a:t>
            </a:r>
            <a:endParaRPr sz="12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Paul Schmitt, Ádám Kovács, Gábor Recski (2025):</a:t>
            </a:r>
            <a:br>
              <a:rPr lang="en-GB" sz="1200"/>
            </a:br>
            <a:r>
              <a:rPr lang="en-GB" sz="1200"/>
              <a:t>VerbatimRAG: reliable generation of grounded answers</a:t>
            </a:r>
            <a:endParaRPr sz="12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038" y="61400"/>
            <a:ext cx="2989325" cy="253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0350" y="2742800"/>
            <a:ext cx="3316999" cy="2285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6"/>
          <p:cNvCxnSpPr/>
          <p:nvPr/>
        </p:nvCxnSpPr>
        <p:spPr>
          <a:xfrm flipH="1">
            <a:off x="5147250" y="1446575"/>
            <a:ext cx="744600" cy="2296500"/>
          </a:xfrm>
          <a:prstGeom prst="straightConnector1">
            <a:avLst/>
          </a:prstGeom>
          <a:noFill/>
          <a:ln w="9525" cap="flat" cmpd="sng">
            <a:solidFill>
              <a:srgbClr val="FF575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311700" y="4514950"/>
            <a:ext cx="3225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04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b="1">
                <a:solidFill>
                  <a:srgbClr val="FF5757"/>
                </a:solidFill>
                <a:latin typeface="Courier Prime"/>
                <a:ea typeface="Courier Prime"/>
                <a:cs typeface="Courier Prime"/>
                <a:sym typeface="Courier Prime"/>
              </a:rPr>
              <a:t>Verbatim</a:t>
            </a:r>
            <a:r>
              <a:rPr lang="en-GB" b="1">
                <a:latin typeface="Courier Prime"/>
                <a:ea typeface="Courier Prime"/>
                <a:cs typeface="Courier Prime"/>
                <a:sym typeface="Courier Prime"/>
              </a:rPr>
              <a:t>Doc</a:t>
            </a:r>
            <a:endParaRPr b="1"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pic>
        <p:nvPicPr>
          <p:cNvPr id="88" name="Google Shape;88;p17" title="Screenshot 2025-05-09 at 20.32.2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50" y="677000"/>
            <a:ext cx="3295198" cy="443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title="Screenshot 2025-05-09 at 21.16.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250" y="364275"/>
            <a:ext cx="3225300" cy="429753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4029350" y="3104475"/>
            <a:ext cx="881700" cy="29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7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26850"/>
            <a:ext cx="8520600" cy="38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Köszönöm a figyelmet!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400"/>
            </a:br>
            <a:br>
              <a:rPr lang="en-GB" sz="2400"/>
            </a:br>
            <a:r>
              <a:rPr lang="en-GB" sz="2400" u="sng">
                <a:solidFill>
                  <a:schemeClr val="hlink"/>
                </a:solidFill>
                <a:hlinkClick r:id="rId3"/>
              </a:rPr>
              <a:t>recski@krlabs.eu</a:t>
            </a:r>
            <a:endParaRPr sz="2400"/>
          </a:p>
        </p:txBody>
      </p:sp>
      <p:pic>
        <p:nvPicPr>
          <p:cNvPr id="96" name="Google Shape;96;p18" title="kr_cropped_300dp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250" y="4495400"/>
            <a:ext cx="1889501" cy="5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Diavetítés a képernyőre (16:9 oldalarány)</PresentationFormat>
  <Paragraphs>24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Courier Prime</vt:lpstr>
      <vt:lpstr>Arial</vt:lpstr>
      <vt:lpstr>Simple Light</vt:lpstr>
      <vt:lpstr>Hogyan bízhatunk meg az LLM-ekben?</vt:lpstr>
      <vt:lpstr>Retrieval Augmented Generation (RAG)</vt:lpstr>
      <vt:lpstr>Az LLM-ek megbízhatatlanok, kockázatosak, drágák</vt:lpstr>
      <vt:lpstr>VerbatimRAG</vt:lpstr>
      <vt:lpstr>VerbatimDoc</vt:lpstr>
      <vt:lpstr>Köszönöm a figyelmet!   recski@krlabs.eu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Szabó István</dc:creator>
  <cp:lastModifiedBy>István Szabó</cp:lastModifiedBy>
  <cp:revision>1</cp:revision>
  <dcterms:modified xsi:type="dcterms:W3CDTF">2025-06-27T08:51:52Z</dcterms:modified>
</cp:coreProperties>
</file>