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625" r:id="rId2"/>
    <p:sldId id="733" r:id="rId3"/>
    <p:sldId id="760" r:id="rId4"/>
    <p:sldId id="764" r:id="rId5"/>
    <p:sldId id="763" r:id="rId6"/>
    <p:sldId id="765" r:id="rId7"/>
    <p:sldId id="762" r:id="rId8"/>
    <p:sldId id="761" r:id="rId9"/>
    <p:sldId id="766" r:id="rId10"/>
    <p:sldId id="768" r:id="rId11"/>
    <p:sldId id="767" r:id="rId12"/>
    <p:sldId id="769" r:id="rId13"/>
    <p:sldId id="770" r:id="rId14"/>
    <p:sldId id="771" r:id="rId15"/>
    <p:sldId id="772" r:id="rId16"/>
    <p:sldId id="773" r:id="rId17"/>
    <p:sldId id="774" r:id="rId18"/>
    <p:sldId id="775" r:id="rId19"/>
    <p:sldId id="776" r:id="rId20"/>
    <p:sldId id="785" r:id="rId21"/>
    <p:sldId id="777" r:id="rId22"/>
    <p:sldId id="779" r:id="rId23"/>
    <p:sldId id="780" r:id="rId24"/>
    <p:sldId id="778" r:id="rId25"/>
    <p:sldId id="781" r:id="rId26"/>
    <p:sldId id="782" r:id="rId27"/>
    <p:sldId id="783" r:id="rId28"/>
    <p:sldId id="784" r:id="rId2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4660"/>
  </p:normalViewPr>
  <p:slideViewPr>
    <p:cSldViewPr snapToGrid="0">
      <p:cViewPr varScale="1">
        <p:scale>
          <a:sx n="43" d="100"/>
          <a:sy n="43" d="100"/>
        </p:scale>
        <p:origin x="121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1EEC4-C665-4EE2-ABE6-229E2D5B83DE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5DD52-ECDE-49ED-AB36-B58BCF467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2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652D72-A763-0A4E-8502-26D7FCBD4F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EBA284D-D302-82D9-F94B-F6C354C2B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DE851C6-9ADF-C45E-68A4-AC5BFE882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5DAE-69FC-4088-850A-E1DA55BC1516}" type="datetimeFigureOut">
              <a:rPr lang="hu-HU" smtClean="0"/>
              <a:t>2025. 06. 27.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DA95BA9-9EF2-CB67-62C7-60AC88FB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3FD9FF7-3205-0CBA-28C7-93E001DA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DF7-E0E4-4841-B874-1975935698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716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AFCABD-D629-87AC-EA6B-BC6AC2FF1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ADA98325-E97A-9B13-5B65-D6F9167E9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5ADE946-A40A-0BDE-5279-08D2C55A4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5DAE-69FC-4088-850A-E1DA55BC1516}" type="datetimeFigureOut">
              <a:rPr lang="hu-HU" smtClean="0"/>
              <a:t>2025. 06. 27.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0838B85-C082-192D-7427-695265F26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C73473D-F774-DA68-D646-83A65AFE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DF7-E0E4-4841-B874-1975935698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870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D7CFA6B-EE03-6505-8A48-EF921BF2A4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73E7D24-6A54-30F5-8F9C-5888923BC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7EE987F-1183-FCB6-3757-8E38BA885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5DAE-69FC-4088-850A-E1DA55BC1516}" type="datetimeFigureOut">
              <a:rPr lang="hu-HU" smtClean="0"/>
              <a:t>2025. 06. 27.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7812EC5-A1AB-F6F1-CBDF-D73A91902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A6E3A8-86A3-9293-C800-0ECB43FD6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DF7-E0E4-4841-B874-1975935698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7302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7495F4A-BB4E-EF42-AF5F-FCEDE8E7F3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2">
            <a:extLst>
              <a:ext uri="{FF2B5EF4-FFF2-40B4-BE49-F238E27FC236}">
                <a16:creationId xmlns:a16="http://schemas.microsoft.com/office/drawing/2014/main" id="{8EC408E2-C804-8740-9D82-A5D2259375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335" y="525651"/>
            <a:ext cx="11084289" cy="732011"/>
          </a:xfrm>
          <a:prstGeom prst="rect">
            <a:avLst/>
          </a:prstGeom>
        </p:spPr>
        <p:txBody>
          <a:bodyPr/>
          <a:lstStyle>
            <a:lvl1pPr>
              <a:defRPr sz="28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66C475-B660-A040-9E60-BEF16482B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9461" y="6257064"/>
            <a:ext cx="2493818" cy="365125"/>
          </a:xfrm>
          <a:prstGeom prst="rect">
            <a:avLst/>
          </a:prstGeom>
        </p:spPr>
        <p:txBody>
          <a:bodyPr anchor="b"/>
          <a:lstStyle>
            <a:lvl1pPr algn="r">
              <a:defRPr sz="1200" u="none" strike="noStrike" normalizeH="0" baseline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5E95E92-0D54-4149-BF4C-3287676EC8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5E1753-C358-9F49-8316-D4F0E0F5D4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3888" y="6186491"/>
            <a:ext cx="1988590" cy="3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0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25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4E73A9-5E03-A2CD-23BA-B473FE9EA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32DB808-6070-B0E0-4677-A6575BBDA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24202BD-B3BF-61C1-A879-9A9E9B1B4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5DAE-69FC-4088-850A-E1DA55BC1516}" type="datetimeFigureOut">
              <a:rPr lang="hu-HU" smtClean="0"/>
              <a:t>2025. 06. 27.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83746BF-CE6A-FD75-24A5-44510433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CC2F0A7-8587-B7B4-641F-A3899704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DF7-E0E4-4841-B874-1975935698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872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8AACB4-2FB0-81FA-70A5-CD25CEC80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3517484-64B7-EC7D-723F-A9CCE9661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909F8F5-651A-67B4-3755-A76B465BD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5DAE-69FC-4088-850A-E1DA55BC1516}" type="datetimeFigureOut">
              <a:rPr lang="hu-HU" smtClean="0"/>
              <a:t>2025. 06. 27.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252B4C5-F715-6AC9-6365-640D70E4E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60DB41A-19EB-EF31-4868-60F3348C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DF7-E0E4-4841-B874-1975935698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265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4B16D5-BD96-595D-8BA7-ABA57B71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E823AA4-373D-6AC9-73A0-B33F54645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4DD4429-2731-6CDA-2DC9-3759EA726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A33775D-E596-8C99-1DD3-77C38ACE1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5DAE-69FC-4088-850A-E1DA55BC1516}" type="datetimeFigureOut">
              <a:rPr lang="hu-HU" smtClean="0"/>
              <a:t>2025. 06. 27.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FAFDD25-2D27-E510-5DDD-7CEBCBB1E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02DFFC4-D0F3-F10F-6EBB-755C7749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DF7-E0E4-4841-B874-1975935698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249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C8CD6A-15F5-E215-E4BB-BDCC33BD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59252A-3B94-08F4-0C98-9BC7AC849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1B1EE0A-0FA7-322D-44DF-8C09222A2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9E71BAE-3E47-D356-1ED6-CAC3D06DA7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62E90C93-9337-3B19-0407-0B8477B76F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8C061ED-800D-B713-98F7-A159326A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5DAE-69FC-4088-850A-E1DA55BC1516}" type="datetimeFigureOut">
              <a:rPr lang="hu-HU" smtClean="0"/>
              <a:t>2025. 06. 27.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10101F32-6343-FF89-80E1-F154E105D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3A35F6E-D902-A2CD-2213-04BE661C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DF7-E0E4-4841-B874-1975935698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553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AB133C-2E20-B00E-6416-0CC719315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7FDA6D2-D33F-846C-5658-60D099DF3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5DAE-69FC-4088-850A-E1DA55BC1516}" type="datetimeFigureOut">
              <a:rPr lang="hu-HU" smtClean="0"/>
              <a:t>2025. 06. 27.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6CC18EC-5063-F42B-987F-2C24419E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1EA9D49-65E9-A6E4-6A2B-E80E6C6EF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DF7-E0E4-4841-B874-1975935698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23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C3A53A63-F953-E13B-1191-3400CD36D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5DAE-69FC-4088-850A-E1DA55BC1516}" type="datetimeFigureOut">
              <a:rPr lang="hu-HU" smtClean="0"/>
              <a:t>2025. 06. 27.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A9EE9B45-F0CB-D8A1-04C1-66C5D093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832CA4C5-60B9-0909-93C4-C6C6E559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DF7-E0E4-4841-B874-1975935698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380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239655-7233-95BF-3179-4C984065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E9A4FD-A624-FC93-3F2E-3AB77E446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ED9F489-8209-6922-CF9F-56D445741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AAD2DBC-EF91-9DC6-C41F-548A00B52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5DAE-69FC-4088-850A-E1DA55BC1516}" type="datetimeFigureOut">
              <a:rPr lang="hu-HU" smtClean="0"/>
              <a:t>2025. 06. 27.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D0CF581-8BD6-36E0-1B68-10E197DD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6D05FA-4504-D878-DE4F-B2E61D17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DF7-E0E4-4841-B874-1975935698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2039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DB07EC-5025-9DA3-E2DC-238D0864D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327DF59-F447-38C5-8AC7-AA11407415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DC08DC5-5683-1392-1621-5F4473FB1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A605D70-2312-75BD-6E0E-85D8F00D1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5DAE-69FC-4088-850A-E1DA55BC1516}" type="datetimeFigureOut">
              <a:rPr lang="hu-HU" smtClean="0"/>
              <a:t>2025. 06. 27.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CF0AFFF-6273-A563-4E79-C9BD90C14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F914E8-D6A7-444F-2BFB-57F3F168A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DF7-E0E4-4841-B874-1975935698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988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263FDBC-9648-A2F8-CC2A-D56C0D79C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6FB2631-E3D7-3F70-F936-7BE556724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4377B17-5BB1-0ACB-337D-11C5BF27B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65DAE-69FC-4088-850A-E1DA55BC1516}" type="datetimeFigureOut">
              <a:rPr lang="hu-HU" smtClean="0"/>
              <a:t>2025. 06. 27.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DBC0458-81AE-D6F0-46BA-52C34F868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D97DC84-E884-F787-8AF9-0C4915832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EBDF7-E0E4-4841-B874-1975935698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pi.redflags.eu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25B9F04-B9F8-7572-A865-DDE8F7B4D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9CC0C1-BA85-D84C-B959-27E577EF8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6186491"/>
            <a:ext cx="1988590" cy="37484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3E96CAF-8E24-C615-F89A-0A489EDDD833}"/>
              </a:ext>
            </a:extLst>
          </p:cNvPr>
          <p:cNvSpPr txBox="1">
            <a:spLocks/>
          </p:cNvSpPr>
          <p:nvPr/>
        </p:nvSpPr>
        <p:spPr>
          <a:xfrm>
            <a:off x="432408" y="2163157"/>
            <a:ext cx="10678048" cy="36395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7200" b="1" dirty="0">
                <a:solidFill>
                  <a:srgbClr val="E75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Kézműves API adatok</a:t>
            </a:r>
            <a:r>
              <a:rPr lang="hu-HU" sz="6000" b="1" dirty="0">
                <a:solidFill>
                  <a:srgbClr val="E75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u-HU" sz="6000" b="1" dirty="0">
                <a:solidFill>
                  <a:srgbClr val="E75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elemzők konyhájából</a:t>
            </a:r>
            <a:endParaRPr lang="en-US" sz="6000" b="1" dirty="0">
              <a:solidFill>
                <a:srgbClr val="E75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A2312-2EF5-33A7-716A-CA13AC5FB607}"/>
              </a:ext>
            </a:extLst>
          </p:cNvPr>
          <p:cNvSpPr txBox="1">
            <a:spLocks/>
          </p:cNvSpPr>
          <p:nvPr/>
        </p:nvSpPr>
        <p:spPr>
          <a:xfrm>
            <a:off x="558951" y="5112936"/>
            <a:ext cx="5755352" cy="1379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DataSTREAM</a:t>
            </a:r>
            <a:endParaRPr lang="hu-HU" sz="2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Csatlós Béla | Clementine | 2025-05-20</a:t>
            </a:r>
          </a:p>
        </p:txBody>
      </p:sp>
    </p:spTree>
    <p:extLst>
      <p:ext uri="{BB962C8B-B14F-4D97-AF65-F5344CB8AC3E}">
        <p14:creationId xmlns:p14="http://schemas.microsoft.com/office/powerpoint/2010/main" val="3915161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C5E0D1F-972C-B1C1-84EE-2B5E08055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00E8E493-A574-3675-B988-987261EDA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" y="0"/>
            <a:ext cx="12175081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9C8D6F8D-E59F-0F65-3CB1-9A3E9C5E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Elemzői kézműves API létrehozása </a:t>
            </a:r>
            <a:endParaRPr lang="hu-HU" sz="4000" dirty="0"/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744B80F9-C5C4-B1A2-319E-357D173F579B}"/>
              </a:ext>
            </a:extLst>
          </p:cNvPr>
          <p:cNvGrpSpPr/>
          <p:nvPr/>
        </p:nvGrpSpPr>
        <p:grpSpPr>
          <a:xfrm>
            <a:off x="596097" y="1146871"/>
            <a:ext cx="5850236" cy="4945009"/>
            <a:chOff x="596097" y="1146872"/>
            <a:chExt cx="5430095" cy="4883224"/>
          </a:xfrm>
        </p:grpSpPr>
        <p:pic>
          <p:nvPicPr>
            <p:cNvPr id="9" name="Kép 8">
              <a:extLst>
                <a:ext uri="{FF2B5EF4-FFF2-40B4-BE49-F238E27FC236}">
                  <a16:creationId xmlns:a16="http://schemas.microsoft.com/office/drawing/2014/main" id="{6BC92D1B-2B23-0BC0-C0B4-DEE58C19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6097" y="1958545"/>
              <a:ext cx="5430095" cy="4071551"/>
            </a:xfrm>
            <a:prstGeom prst="rect">
              <a:avLst/>
            </a:prstGeom>
          </p:spPr>
        </p:pic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FC8946C-298B-9314-0B74-83913D838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097" y="1146872"/>
              <a:ext cx="5430095" cy="811673"/>
            </a:xfrm>
            <a:prstGeom prst="rect">
              <a:avLst/>
            </a:prstGeom>
          </p:spPr>
        </p:pic>
      </p:grpSp>
      <p:pic>
        <p:nvPicPr>
          <p:cNvPr id="14" name="Kép 13">
            <a:extLst>
              <a:ext uri="{FF2B5EF4-FFF2-40B4-BE49-F238E27FC236}">
                <a16:creationId xmlns:a16="http://schemas.microsoft.com/office/drawing/2014/main" id="{C28D5E9F-92E3-39C5-5202-2DE988C66C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6965" y="2802052"/>
            <a:ext cx="5850236" cy="390473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91D7260-C720-2065-B3F2-4E775D068761}"/>
              </a:ext>
            </a:extLst>
          </p:cNvPr>
          <p:cNvSpPr txBox="1">
            <a:spLocks/>
          </p:cNvSpPr>
          <p:nvPr/>
        </p:nvSpPr>
        <p:spPr>
          <a:xfrm>
            <a:off x="7368649" y="880262"/>
            <a:ext cx="4417541" cy="1906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hu-HU" sz="4500" dirty="0">
                <a:latin typeface="Arial" panose="020B0604020202020204" pitchFamily="34" charset="0"/>
                <a:cs typeface="Arial" panose="020B0604020202020204" pitchFamily="34" charset="0"/>
              </a:rPr>
              <a:t>Eszköz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hu-HU" sz="2900" b="0" cap="none" dirty="0">
                <a:solidFill>
                  <a:srgbClr val="E75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2900" b="0" dirty="0">
                <a:solidFill>
                  <a:srgbClr val="E75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ANALYST’S NOTEBOOK</a:t>
            </a:r>
          </a:p>
        </p:txBody>
      </p:sp>
    </p:spTree>
    <p:extLst>
      <p:ext uri="{BB962C8B-B14F-4D97-AF65-F5344CB8AC3E}">
        <p14:creationId xmlns:p14="http://schemas.microsoft.com/office/powerpoint/2010/main" val="2823991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E5C8B5B-9A62-A382-F76B-C96243428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BEA595DC-A15B-30FD-CEF2-8F2D8B295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" y="0"/>
            <a:ext cx="12175081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0E7903CD-67DB-BD4F-D662-9EF7426F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Elemzői kézműves API létrehozása </a:t>
            </a:r>
            <a:endParaRPr lang="hu-HU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063176-6E9C-7282-1BFA-AF6727AA8660}"/>
              </a:ext>
            </a:extLst>
          </p:cNvPr>
          <p:cNvSpPr txBox="1">
            <a:spLocks/>
          </p:cNvSpPr>
          <p:nvPr/>
        </p:nvSpPr>
        <p:spPr>
          <a:xfrm>
            <a:off x="466225" y="1238607"/>
            <a:ext cx="11259549" cy="4534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hu-HU" sz="4500" dirty="0">
                <a:latin typeface="Arial" panose="020B0604020202020204" pitchFamily="34" charset="0"/>
                <a:cs typeface="Arial" panose="020B0604020202020204" pitchFamily="34" charset="0"/>
              </a:rPr>
              <a:t>elemzői feladat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hu-HU" sz="3300" b="0" dirty="0">
                <a:solidFill>
                  <a:srgbClr val="E75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Szolgáltatott adatok értelmezése</a:t>
            </a:r>
          </a:p>
          <a:p>
            <a:pPr>
              <a:lnSpc>
                <a:spcPct val="160000"/>
              </a:lnSpc>
            </a:pPr>
            <a:r>
              <a:rPr lang="hu-HU" sz="3300" b="0" dirty="0">
                <a:solidFill>
                  <a:srgbClr val="E75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adatséma tervezése</a:t>
            </a:r>
          </a:p>
          <a:p>
            <a:pPr>
              <a:lnSpc>
                <a:spcPct val="160000"/>
              </a:lnSpc>
            </a:pPr>
            <a:r>
              <a:rPr lang="hu-HU" sz="3300" b="0" dirty="0">
                <a:solidFill>
                  <a:srgbClr val="E75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 INTERFÉSZ MEGTERVEZÉSE</a:t>
            </a:r>
          </a:p>
          <a:p>
            <a:pPr>
              <a:lnSpc>
                <a:spcPct val="160000"/>
              </a:lnSpc>
            </a:pPr>
            <a:r>
              <a:rPr lang="hu-HU" sz="3300" b="0" dirty="0">
                <a:solidFill>
                  <a:srgbClr val="E75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VISSZAELLENŐRZÉS</a:t>
            </a:r>
            <a:endParaRPr lang="hu-HU" sz="4900" b="0" dirty="0">
              <a:solidFill>
                <a:srgbClr val="E75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52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E4AB1DD-F4B5-DCF4-B61A-FF858D3E4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7F1C303D-C482-C812-5E74-661980C95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" y="0"/>
            <a:ext cx="12175081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9A379F1D-3F52-9431-582F-82DACDCB1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Elemzői kézműves API létrehozása </a:t>
            </a:r>
            <a:endParaRPr lang="hu-HU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531EF5-8808-5897-5E95-0DE9CDDAE7BA}"/>
              </a:ext>
            </a:extLst>
          </p:cNvPr>
          <p:cNvSpPr txBox="1">
            <a:spLocks/>
          </p:cNvSpPr>
          <p:nvPr/>
        </p:nvSpPr>
        <p:spPr>
          <a:xfrm>
            <a:off x="8633002" y="1881412"/>
            <a:ext cx="3759783" cy="3298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hu-HU" sz="4500" dirty="0">
                <a:solidFill>
                  <a:srgbClr val="E75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hu-HU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60000"/>
              </a:lnSpc>
            </a:pPr>
            <a:r>
              <a:rPr lang="hu-HU" sz="4500" dirty="0">
                <a:latin typeface="Arial" panose="020B0604020202020204" pitchFamily="34" charset="0"/>
                <a:cs typeface="Arial" panose="020B0604020202020204" pitchFamily="34" charset="0"/>
              </a:rPr>
              <a:t>elemzői </a:t>
            </a:r>
          </a:p>
          <a:p>
            <a:pPr algn="ctr">
              <a:lnSpc>
                <a:spcPct val="160000"/>
              </a:lnSpc>
            </a:pPr>
            <a:r>
              <a:rPr lang="hu-HU" sz="4500" dirty="0">
                <a:latin typeface="Arial" panose="020B0604020202020204" pitchFamily="34" charset="0"/>
                <a:cs typeface="Arial" panose="020B0604020202020204" pitchFamily="34" charset="0"/>
              </a:rPr>
              <a:t>feladat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24BC3B9-458F-9713-F9DB-7CCEF4328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61" y="1108862"/>
            <a:ext cx="7815821" cy="574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33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08BE098-F537-5615-3057-1D1C89D03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F1BB9ADF-97CB-705D-A8E4-9F70EF12D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" y="0"/>
            <a:ext cx="12175081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7CFD794A-C6A7-21EC-FF13-DF5D70AF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Elemzői kézműves API létrehozása </a:t>
            </a:r>
            <a:endParaRPr lang="hu-HU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0193E59-7185-65C4-DC56-0A81E4C0D98B}"/>
              </a:ext>
            </a:extLst>
          </p:cNvPr>
          <p:cNvSpPr txBox="1">
            <a:spLocks/>
          </p:cNvSpPr>
          <p:nvPr/>
        </p:nvSpPr>
        <p:spPr>
          <a:xfrm>
            <a:off x="466225" y="1238607"/>
            <a:ext cx="11259549" cy="4534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60000"/>
              </a:lnSpc>
            </a:pPr>
            <a:r>
              <a:rPr lang="hu-HU" sz="3300" b="0" dirty="0">
                <a:solidFill>
                  <a:srgbClr val="E75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Szolgáltatott adatok értelmezése</a:t>
            </a:r>
          </a:p>
          <a:p>
            <a:pPr>
              <a:lnSpc>
                <a:spcPct val="160000"/>
              </a:lnSpc>
            </a:pPr>
            <a:endParaRPr lang="hu-HU" sz="3300" b="0" dirty="0">
              <a:solidFill>
                <a:srgbClr val="E75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hu-HU" sz="3300" b="0" dirty="0">
              <a:solidFill>
                <a:srgbClr val="E75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hu-HU" sz="3300" b="0" dirty="0">
              <a:solidFill>
                <a:srgbClr val="E75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hu-HU" sz="3300" b="0" dirty="0">
              <a:solidFill>
                <a:srgbClr val="E75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hu-HU" sz="3300" b="0" dirty="0">
              <a:solidFill>
                <a:srgbClr val="E75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8E856242-F880-988D-2FC8-F9D719999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24" y="2007747"/>
            <a:ext cx="9125465" cy="4076431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60C1E28-97B3-E8F7-8C56-31F7A3CA9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066" y="2922494"/>
            <a:ext cx="5611009" cy="385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5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B9ED0E9-EE61-6B77-2B12-11797B3F1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E881881B-2A56-E82D-01C6-B5C17F812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" y="0"/>
            <a:ext cx="12175081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CD98F3B8-D01B-EBA1-03B6-F0A9D27F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Elemzői kézműves API létrehozása </a:t>
            </a:r>
            <a:endParaRPr lang="hu-HU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888DDFE-0C15-A78F-AC11-5DF5FE2116E2}"/>
              </a:ext>
            </a:extLst>
          </p:cNvPr>
          <p:cNvSpPr txBox="1">
            <a:spLocks/>
          </p:cNvSpPr>
          <p:nvPr/>
        </p:nvSpPr>
        <p:spPr>
          <a:xfrm>
            <a:off x="466225" y="1238607"/>
            <a:ext cx="11259549" cy="4534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60000"/>
              </a:lnSpc>
            </a:pPr>
            <a:r>
              <a:rPr lang="hu-HU" sz="3300" b="0" dirty="0">
                <a:solidFill>
                  <a:srgbClr val="E75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ADATSÉMA TERVEZÉSE</a:t>
            </a:r>
          </a:p>
          <a:p>
            <a:pPr>
              <a:lnSpc>
                <a:spcPct val="160000"/>
              </a:lnSpc>
            </a:pPr>
            <a:endParaRPr lang="hu-HU" sz="3300" b="0" dirty="0">
              <a:solidFill>
                <a:srgbClr val="E75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hu-HU" sz="3300" b="0" dirty="0">
              <a:solidFill>
                <a:srgbClr val="E75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hu-HU" sz="3300" b="0" dirty="0">
              <a:solidFill>
                <a:srgbClr val="E75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hu-HU" sz="3300" b="0" dirty="0">
              <a:solidFill>
                <a:srgbClr val="E75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hu-HU" sz="3300" b="0" dirty="0">
              <a:solidFill>
                <a:srgbClr val="E75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6782A5E-4CA6-ED87-F28A-36E8FE4A1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16" y="2096199"/>
            <a:ext cx="6602533" cy="448972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EF80F27-3DDB-2E5D-E874-01B73ABB8503}"/>
              </a:ext>
            </a:extLst>
          </p:cNvPr>
          <p:cNvSpPr txBox="1">
            <a:spLocks/>
          </p:cNvSpPr>
          <p:nvPr/>
        </p:nvSpPr>
        <p:spPr>
          <a:xfrm>
            <a:off x="7624119" y="1238607"/>
            <a:ext cx="4360454" cy="463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hu-HU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ENTITÁSOK</a:t>
            </a:r>
          </a:p>
          <a:p>
            <a:pPr algn="ctr">
              <a:lnSpc>
                <a:spcPct val="160000"/>
              </a:lnSpc>
            </a:pPr>
            <a:r>
              <a:rPr lang="hu-HU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FELHÍVÁS</a:t>
            </a:r>
          </a:p>
          <a:p>
            <a:pPr algn="ctr">
              <a:lnSpc>
                <a:spcPct val="160000"/>
              </a:lnSpc>
            </a:pPr>
            <a:r>
              <a:rPr lang="hu-HU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JELZÉS</a:t>
            </a:r>
          </a:p>
          <a:p>
            <a:pPr algn="ctr">
              <a:lnSpc>
                <a:spcPct val="160000"/>
              </a:lnSpc>
            </a:pPr>
            <a:r>
              <a:rPr lang="hu-HU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NYERTES</a:t>
            </a:r>
          </a:p>
          <a:p>
            <a:pPr algn="ctr">
              <a:lnSpc>
                <a:spcPct val="160000"/>
              </a:lnSpc>
            </a:pPr>
            <a:r>
              <a:rPr lang="hu-HU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LOKÁCIÓK</a:t>
            </a:r>
            <a:endParaRPr lang="hu-HU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300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A3AE173-513C-C4CB-51E0-8F9A40862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F9158A1-D751-812F-248F-24217963B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" y="0"/>
            <a:ext cx="12175081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38BB502E-B91C-CEE8-27FB-E8F58AA6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Elemzői kézműves API létrehozása </a:t>
            </a:r>
            <a:endParaRPr lang="hu-HU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EC2429-268B-C3BF-13D4-9300705EF201}"/>
              </a:ext>
            </a:extLst>
          </p:cNvPr>
          <p:cNvSpPr txBox="1">
            <a:spLocks/>
          </p:cNvSpPr>
          <p:nvPr/>
        </p:nvSpPr>
        <p:spPr>
          <a:xfrm>
            <a:off x="466225" y="1238607"/>
            <a:ext cx="11259549" cy="4534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60000"/>
              </a:lnSpc>
            </a:pPr>
            <a:r>
              <a:rPr lang="hu-HU" sz="3300" b="0" dirty="0">
                <a:solidFill>
                  <a:srgbClr val="E75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ADATSÉMA TERVEZÉSE</a:t>
            </a:r>
          </a:p>
          <a:p>
            <a:pPr>
              <a:lnSpc>
                <a:spcPct val="160000"/>
              </a:lnSpc>
            </a:pPr>
            <a:endParaRPr lang="hu-HU" sz="3300" b="0" dirty="0">
              <a:solidFill>
                <a:srgbClr val="E75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hu-HU" sz="3300" b="0" dirty="0">
              <a:solidFill>
                <a:srgbClr val="E75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hu-HU" sz="3300" b="0" dirty="0">
              <a:solidFill>
                <a:srgbClr val="E75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hu-HU" sz="3300" b="0" dirty="0">
              <a:solidFill>
                <a:srgbClr val="E75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hu-HU" sz="3300" b="0" dirty="0">
              <a:solidFill>
                <a:srgbClr val="E75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876AA-3D77-7FC4-7978-9DC519B32228}"/>
              </a:ext>
            </a:extLst>
          </p:cNvPr>
          <p:cNvSpPr txBox="1">
            <a:spLocks/>
          </p:cNvSpPr>
          <p:nvPr/>
        </p:nvSpPr>
        <p:spPr>
          <a:xfrm>
            <a:off x="4961238" y="2140651"/>
            <a:ext cx="7838881" cy="463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hu-HU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KAPCSOLATOK</a:t>
            </a:r>
          </a:p>
          <a:p>
            <a:pPr algn="ctr">
              <a:lnSpc>
                <a:spcPct val="160000"/>
              </a:lnSpc>
            </a:pPr>
            <a:r>
              <a:rPr lang="hu-HU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FELHÍVÁS - NYERTES</a:t>
            </a:r>
          </a:p>
          <a:p>
            <a:pPr algn="ctr">
              <a:lnSpc>
                <a:spcPct val="160000"/>
              </a:lnSpc>
            </a:pPr>
            <a:r>
              <a:rPr lang="hu-HU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FELHÍVÁS - JELZÉS</a:t>
            </a:r>
          </a:p>
          <a:p>
            <a:pPr algn="ctr">
              <a:lnSpc>
                <a:spcPct val="160000"/>
              </a:lnSpc>
            </a:pPr>
            <a:r>
              <a:rPr lang="hu-HU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NYERTES - JELZÉS</a:t>
            </a:r>
          </a:p>
          <a:p>
            <a:pPr algn="ctr">
              <a:lnSpc>
                <a:spcPct val="160000"/>
              </a:lnSpc>
            </a:pPr>
            <a:endParaRPr lang="hu-HU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50B7A32-5F54-4B2A-F6AA-5CB38A54C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513" y="2328616"/>
            <a:ext cx="3848433" cy="34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11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EBBB51D-F502-BAE1-9762-DFCFA2691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FB02A669-3249-404D-12AB-7080BF604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" y="0"/>
            <a:ext cx="12175081" cy="685800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C6113CA2-02BF-430C-A5CB-2B5EAD678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9" y="0"/>
            <a:ext cx="12175081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08C3C661-650D-B8B8-7F93-C5589A16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Elemzői kézműves API létrehozása </a:t>
            </a:r>
            <a:endParaRPr lang="hu-HU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6CAE35-9CD7-A5BA-DAF6-3B722B71DA14}"/>
              </a:ext>
            </a:extLst>
          </p:cNvPr>
          <p:cNvSpPr txBox="1">
            <a:spLocks/>
          </p:cNvSpPr>
          <p:nvPr/>
        </p:nvSpPr>
        <p:spPr>
          <a:xfrm>
            <a:off x="405810" y="478666"/>
            <a:ext cx="11259549" cy="4534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lnSpc>
                <a:spcPct val="160000"/>
              </a:lnSpc>
            </a:pPr>
            <a:r>
              <a:rPr lang="hu-HU" sz="3300" b="0" dirty="0">
                <a:solidFill>
                  <a:srgbClr val="E75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 INTERFÉSZ MEGTERVEZÉSE</a:t>
            </a:r>
          </a:p>
          <a:p>
            <a:pPr algn="ctr">
              <a:lnSpc>
                <a:spcPct val="160000"/>
              </a:lnSpc>
            </a:pPr>
            <a:r>
              <a:rPr lang="hu-HU" sz="33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ELŐFELTÉTEK</a:t>
            </a:r>
          </a:p>
          <a:p>
            <a:pPr>
              <a:lnSpc>
                <a:spcPct val="160000"/>
              </a:lnSpc>
            </a:pPr>
            <a:r>
              <a:rPr lang="hu-HU" sz="33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WHITELIST - </a:t>
            </a:r>
            <a:r>
              <a:rPr lang="hu-HU" sz="3300" b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Http://api.redflags.eu/</a:t>
            </a:r>
            <a:endParaRPr lang="hu-HU" sz="3300" b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hu-HU" sz="33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 KULCS </a:t>
            </a:r>
            <a:r>
              <a:rPr lang="hu-HU" sz="3300" b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REGISZTRÁCIÓ (INGYENES)</a:t>
            </a:r>
            <a:endParaRPr lang="hu-HU" sz="3300" b="0" dirty="0">
              <a:solidFill>
                <a:srgbClr val="E75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7D7B2-E4BC-0284-4C5A-B27E875CA7A8}"/>
              </a:ext>
            </a:extLst>
          </p:cNvPr>
          <p:cNvSpPr txBox="1">
            <a:spLocks/>
          </p:cNvSpPr>
          <p:nvPr/>
        </p:nvSpPr>
        <p:spPr>
          <a:xfrm>
            <a:off x="1451919" y="2060332"/>
            <a:ext cx="7838881" cy="463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endParaRPr lang="hu-HU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83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00B82AF-31A2-C3B2-62E7-07E8B22EA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EDDA37F-C1DC-B5C4-61A6-C2105DFE1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" y="0"/>
            <a:ext cx="12175081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035E99B7-5603-D50F-60BF-CA518D96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Elemzői kézműves API létrehozása </a:t>
            </a:r>
            <a:endParaRPr lang="hu-HU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A254B-2187-9CAF-A501-3E8BABE69512}"/>
              </a:ext>
            </a:extLst>
          </p:cNvPr>
          <p:cNvSpPr txBox="1">
            <a:spLocks/>
          </p:cNvSpPr>
          <p:nvPr/>
        </p:nvSpPr>
        <p:spPr>
          <a:xfrm>
            <a:off x="1451919" y="2060332"/>
            <a:ext cx="7838881" cy="463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endParaRPr lang="hu-HU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F3110EF-73A6-ADED-C4A6-0BDD5574C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71" y="1062681"/>
            <a:ext cx="6941554" cy="45375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6D4A294-5C02-E207-BB96-B662BFE9679D}"/>
              </a:ext>
            </a:extLst>
          </p:cNvPr>
          <p:cNvSpPr txBox="1">
            <a:spLocks/>
          </p:cNvSpPr>
          <p:nvPr/>
        </p:nvSpPr>
        <p:spPr>
          <a:xfrm>
            <a:off x="7451125" y="1683451"/>
            <a:ext cx="4799119" cy="463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hu-HU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Connector</a:t>
            </a:r>
          </a:p>
          <a:p>
            <a:pPr algn="ctr">
              <a:lnSpc>
                <a:spcPct val="160000"/>
              </a:lnSpc>
            </a:pPr>
            <a:r>
              <a:rPr lang="hu-HU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név</a:t>
            </a:r>
          </a:p>
          <a:p>
            <a:pPr algn="ctr">
              <a:lnSpc>
                <a:spcPct val="160000"/>
              </a:lnSpc>
            </a:pPr>
            <a:r>
              <a:rPr lang="hu-HU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séma</a:t>
            </a:r>
          </a:p>
          <a:p>
            <a:pPr algn="ctr">
              <a:lnSpc>
                <a:spcPct val="160000"/>
              </a:lnSpc>
            </a:pPr>
            <a:r>
              <a:rPr lang="hu-HU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típus (rest)</a:t>
            </a:r>
          </a:p>
          <a:p>
            <a:pPr algn="ctr">
              <a:lnSpc>
                <a:spcPct val="160000"/>
              </a:lnSpc>
            </a:pPr>
            <a:endParaRPr lang="hu-HU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38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DA68BA3-92BA-8CDB-254F-42183D36D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5BE7581-9E90-261C-CFBB-845BC163B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" y="0"/>
            <a:ext cx="12175081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D4F4F4E-AE0F-8D65-CC4F-581008F6C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Elemzői kézműves API létrehozása </a:t>
            </a:r>
            <a:endParaRPr lang="hu-HU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5B822-F887-8BFB-6C0F-808BEC049396}"/>
              </a:ext>
            </a:extLst>
          </p:cNvPr>
          <p:cNvSpPr txBox="1">
            <a:spLocks/>
          </p:cNvSpPr>
          <p:nvPr/>
        </p:nvSpPr>
        <p:spPr>
          <a:xfrm>
            <a:off x="1451919" y="2060332"/>
            <a:ext cx="7838881" cy="463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endParaRPr lang="hu-HU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9DFEE7-B8E6-BE09-C325-9952ACD45A71}"/>
              </a:ext>
            </a:extLst>
          </p:cNvPr>
          <p:cNvSpPr txBox="1">
            <a:spLocks/>
          </p:cNvSpPr>
          <p:nvPr/>
        </p:nvSpPr>
        <p:spPr>
          <a:xfrm>
            <a:off x="7451125" y="1683451"/>
            <a:ext cx="4799119" cy="463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hu-HU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 szolgáltatás</a:t>
            </a:r>
          </a:p>
          <a:p>
            <a:pPr algn="ctr">
              <a:lnSpc>
                <a:spcPct val="160000"/>
              </a:lnSpc>
            </a:pPr>
            <a:r>
              <a:rPr lang="hu-HU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név </a:t>
            </a:r>
          </a:p>
          <a:p>
            <a:pPr algn="ctr">
              <a:lnSpc>
                <a:spcPct val="160000"/>
              </a:lnSpc>
            </a:pPr>
            <a:r>
              <a:rPr lang="hu-HU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(mit csinál?)</a:t>
            </a:r>
          </a:p>
          <a:p>
            <a:pPr algn="ctr">
              <a:lnSpc>
                <a:spcPct val="160000"/>
              </a:lnSpc>
            </a:pPr>
            <a:r>
              <a:rPr lang="hu-HU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ID</a:t>
            </a:r>
          </a:p>
          <a:p>
            <a:pPr algn="ctr">
              <a:lnSpc>
                <a:spcPct val="160000"/>
              </a:lnSpc>
            </a:pPr>
            <a:endParaRPr lang="hu-HU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10F7266-1C99-540F-2E0B-2ABEC4ABC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2" y="1482811"/>
            <a:ext cx="7261163" cy="454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39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3B0A2F7-82F2-7025-B2AB-92EFE2282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EDDA240-C03F-6C98-2DBF-111C6FD7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" y="0"/>
            <a:ext cx="12175081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425B96EE-FE4F-1001-B490-3D9FC8C97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Elemzői kézműves API létrehozása </a:t>
            </a:r>
            <a:endParaRPr lang="hu-HU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76ABE8-0CA3-6D9F-3820-A8E99E224CE2}"/>
              </a:ext>
            </a:extLst>
          </p:cNvPr>
          <p:cNvSpPr txBox="1">
            <a:spLocks/>
          </p:cNvSpPr>
          <p:nvPr/>
        </p:nvSpPr>
        <p:spPr>
          <a:xfrm>
            <a:off x="1451919" y="2060332"/>
            <a:ext cx="7838881" cy="463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endParaRPr lang="hu-HU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CEE8C7D-07D3-B927-21E3-25C720C98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9" y="1099001"/>
            <a:ext cx="9477852" cy="57589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7FC82C8-2FE0-D2D3-5160-93A3C31D614F}"/>
              </a:ext>
            </a:extLst>
          </p:cNvPr>
          <p:cNvSpPr txBox="1">
            <a:spLocks/>
          </p:cNvSpPr>
          <p:nvPr/>
        </p:nvSpPr>
        <p:spPr>
          <a:xfrm>
            <a:off x="654907" y="4136268"/>
            <a:ext cx="10236093" cy="463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hu-HU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vizuális adat hozzárendelés</a:t>
            </a:r>
            <a:endParaRPr lang="hu-HU" sz="3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60000"/>
              </a:lnSpc>
            </a:pPr>
            <a:endParaRPr lang="hu-HU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36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22A38D7-F91F-9567-2AF6-F3FCBAAE9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D216B14A-CFA4-8CBD-D6AC-ACDE15661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" y="0"/>
            <a:ext cx="12185977" cy="6861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FB464B-30C0-7DFF-CE8B-3864BB621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agenda</a:t>
            </a:r>
            <a:endParaRPr lang="hu-HU" sz="4000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F394FC5-D665-F109-CAB9-15869CF0E7A9}"/>
              </a:ext>
            </a:extLst>
          </p:cNvPr>
          <p:cNvSpPr txBox="1"/>
          <p:nvPr/>
        </p:nvSpPr>
        <p:spPr>
          <a:xfrm>
            <a:off x="2499674" y="3595057"/>
            <a:ext cx="8935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Elemzői kézműves API létrehozása - esetpélda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A9AFD533-2F39-FAE3-D34C-59470B7A1B7F}"/>
              </a:ext>
            </a:extLst>
          </p:cNvPr>
          <p:cNvSpPr txBox="1"/>
          <p:nvPr/>
        </p:nvSpPr>
        <p:spPr>
          <a:xfrm>
            <a:off x="2499674" y="2579724"/>
            <a:ext cx="8935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API áttekintés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Ábra 7" descr="Fogaskerekek">
            <a:extLst>
              <a:ext uri="{FF2B5EF4-FFF2-40B4-BE49-F238E27FC236}">
                <a16:creationId xmlns:a16="http://schemas.microsoft.com/office/drawing/2014/main" id="{3C5A1CBB-2E6A-6335-966C-910B8605D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0367" y="2414911"/>
            <a:ext cx="914400" cy="914400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65BCC4B9-D115-74C2-2961-6C19628269A6}"/>
              </a:ext>
            </a:extLst>
          </p:cNvPr>
          <p:cNvGrpSpPr/>
          <p:nvPr/>
        </p:nvGrpSpPr>
        <p:grpSpPr>
          <a:xfrm>
            <a:off x="1190367" y="3447535"/>
            <a:ext cx="914400" cy="864877"/>
            <a:chOff x="2129352" y="3416739"/>
            <a:chExt cx="1137076" cy="1007816"/>
          </a:xfrm>
        </p:grpSpPr>
        <p:pic>
          <p:nvPicPr>
            <p:cNvPr id="13" name="Ábra 12" descr="Kapcsolatok">
              <a:extLst>
                <a:ext uri="{FF2B5EF4-FFF2-40B4-BE49-F238E27FC236}">
                  <a16:creationId xmlns:a16="http://schemas.microsoft.com/office/drawing/2014/main" id="{BF0F0EE4-5CE2-BF73-B6D1-01AE67011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803074">
              <a:off x="2129352" y="3416739"/>
              <a:ext cx="914400" cy="914400"/>
            </a:xfrm>
            <a:prstGeom prst="rect">
              <a:avLst/>
            </a:prstGeom>
          </p:spPr>
        </p:pic>
        <p:pic>
          <p:nvPicPr>
            <p:cNvPr id="18" name="Ábra 17" descr="Programozó">
              <a:extLst>
                <a:ext uri="{FF2B5EF4-FFF2-40B4-BE49-F238E27FC236}">
                  <a16:creationId xmlns:a16="http://schemas.microsoft.com/office/drawing/2014/main" id="{F4291164-34B2-DA36-7DE3-57044876C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586553" y="3744680"/>
              <a:ext cx="679875" cy="679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8997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1BE3175-D563-5D30-CCFA-87C727DFC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AADA791A-8EE4-0902-7AD6-C2DFD29E1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" y="0"/>
            <a:ext cx="12175081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C17E6897-9097-79F6-0C6B-0A9425908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Elemzői kézműves API létrehozása </a:t>
            </a:r>
            <a:endParaRPr lang="hu-HU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FF7569-18B1-6217-C275-271B7DE6B547}"/>
              </a:ext>
            </a:extLst>
          </p:cNvPr>
          <p:cNvSpPr txBox="1">
            <a:spLocks/>
          </p:cNvSpPr>
          <p:nvPr/>
        </p:nvSpPr>
        <p:spPr>
          <a:xfrm>
            <a:off x="1451919" y="2060332"/>
            <a:ext cx="7838881" cy="463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endParaRPr lang="hu-HU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4319CE2-C3AF-8775-6E9B-DB2342283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30" y="1121478"/>
            <a:ext cx="10765426" cy="573652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763905A-EC6B-E21A-AFDB-02C806AFB8D2}"/>
              </a:ext>
            </a:extLst>
          </p:cNvPr>
          <p:cNvSpPr txBox="1">
            <a:spLocks/>
          </p:cNvSpPr>
          <p:nvPr/>
        </p:nvSpPr>
        <p:spPr>
          <a:xfrm>
            <a:off x="654907" y="4136268"/>
            <a:ext cx="10236093" cy="463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hu-HU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vizuális adat hozzárendelés</a:t>
            </a:r>
            <a:endParaRPr lang="hu-HU" sz="3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60000"/>
              </a:lnSpc>
            </a:pPr>
            <a:endParaRPr lang="hu-HU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48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2EB60F3-E341-BCCA-584D-B32D30FBC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FD8D4F1-8F03-910D-1ACA-C0ED7B547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" y="0"/>
            <a:ext cx="12175081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DD6A2B96-C70F-51DD-2368-49A99B3F0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Elemzői kézműves API létrehozása </a:t>
            </a:r>
            <a:endParaRPr lang="hu-HU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DBD18D-30E2-2268-DB82-A7F602D40312}"/>
              </a:ext>
            </a:extLst>
          </p:cNvPr>
          <p:cNvSpPr txBox="1">
            <a:spLocks/>
          </p:cNvSpPr>
          <p:nvPr/>
        </p:nvSpPr>
        <p:spPr>
          <a:xfrm>
            <a:off x="1451919" y="2060332"/>
            <a:ext cx="7838881" cy="463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endParaRPr lang="hu-HU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A64911-E815-BC62-725F-269D93E12A91}"/>
              </a:ext>
            </a:extLst>
          </p:cNvPr>
          <p:cNvSpPr txBox="1">
            <a:spLocks/>
          </p:cNvSpPr>
          <p:nvPr/>
        </p:nvSpPr>
        <p:spPr>
          <a:xfrm>
            <a:off x="654907" y="4136268"/>
            <a:ext cx="10236093" cy="463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hu-HU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publikálás</a:t>
            </a:r>
            <a:endParaRPr lang="hu-HU" sz="3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60000"/>
              </a:lnSpc>
            </a:pPr>
            <a:endParaRPr lang="hu-HU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63B5552-23FD-1D4A-2943-D33D1756C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10" y="1260388"/>
            <a:ext cx="4826977" cy="400884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B4E89245-D208-5814-F560-4D211D7C8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141" y="2134473"/>
            <a:ext cx="5643952" cy="2687597"/>
          </a:xfrm>
          <a:prstGeom prst="rect">
            <a:avLst/>
          </a:prstGeom>
        </p:spPr>
      </p:pic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20DAA57E-2187-2B83-BC79-317A17860A93}"/>
              </a:ext>
            </a:extLst>
          </p:cNvPr>
          <p:cNvSpPr/>
          <p:nvPr/>
        </p:nvSpPr>
        <p:spPr>
          <a:xfrm rot="3236943">
            <a:off x="9847705" y="1855086"/>
            <a:ext cx="978408" cy="48463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6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FF70A05-0EE3-322D-68F2-426D993C9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6566472-D6F0-9E74-B984-42973B061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" y="0"/>
            <a:ext cx="12175081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4446CF49-1220-F9D1-5360-F58853CBC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Elemzői kézműves API létrehozása </a:t>
            </a:r>
            <a:endParaRPr lang="hu-HU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EFC4C-B772-AC0F-7CD3-DB073285ED82}"/>
              </a:ext>
            </a:extLst>
          </p:cNvPr>
          <p:cNvSpPr txBox="1">
            <a:spLocks/>
          </p:cNvSpPr>
          <p:nvPr/>
        </p:nvSpPr>
        <p:spPr>
          <a:xfrm>
            <a:off x="1451919" y="2060332"/>
            <a:ext cx="7838881" cy="463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endParaRPr lang="hu-HU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E6DF84-545C-4579-607E-4C16DCFDB95E}"/>
              </a:ext>
            </a:extLst>
          </p:cNvPr>
          <p:cNvSpPr txBox="1">
            <a:spLocks/>
          </p:cNvSpPr>
          <p:nvPr/>
        </p:nvSpPr>
        <p:spPr>
          <a:xfrm>
            <a:off x="654907" y="4136268"/>
            <a:ext cx="10236093" cy="463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hu-HU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ellenőrzés</a:t>
            </a:r>
            <a:endParaRPr lang="hu-HU" sz="3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60000"/>
              </a:lnSpc>
            </a:pPr>
            <a:endParaRPr lang="hu-HU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27A3790F-BFD8-49CE-1A5D-F5706E22E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36" y="2060332"/>
            <a:ext cx="11049528" cy="266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97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F178E5D-02F3-2441-5E75-E0AB45F6B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349FA41-A30F-E8AE-4472-97BF0F924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" y="0"/>
            <a:ext cx="12175081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58E1B65-2202-B619-21E0-E6F4D2357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Elemzői kézműves API létrehozása </a:t>
            </a:r>
            <a:endParaRPr lang="hu-HU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4643C7-AD21-D5B2-1761-21490574EAA9}"/>
              </a:ext>
            </a:extLst>
          </p:cNvPr>
          <p:cNvSpPr txBox="1">
            <a:spLocks/>
          </p:cNvSpPr>
          <p:nvPr/>
        </p:nvSpPr>
        <p:spPr>
          <a:xfrm>
            <a:off x="1451919" y="2060332"/>
            <a:ext cx="7838881" cy="463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endParaRPr lang="hu-HU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A298D2-AED5-7C15-1326-E787326ACA81}"/>
              </a:ext>
            </a:extLst>
          </p:cNvPr>
          <p:cNvSpPr txBox="1">
            <a:spLocks/>
          </p:cNvSpPr>
          <p:nvPr/>
        </p:nvSpPr>
        <p:spPr>
          <a:xfrm>
            <a:off x="654907" y="4136268"/>
            <a:ext cx="10236093" cy="463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hu-HU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ellenőrzés</a:t>
            </a:r>
            <a:endParaRPr lang="hu-HU" sz="3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60000"/>
              </a:lnSpc>
            </a:pPr>
            <a:endParaRPr lang="hu-HU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591540CC-EEE2-5762-18F0-4498A9BD2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42" y="1428956"/>
            <a:ext cx="11144782" cy="395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25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F06DDD3-0D5A-5517-FC24-A78B9CFC2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19091F3-3A3B-EDAD-0399-8EF61F55D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" y="0"/>
            <a:ext cx="12175081" cy="685800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1836DB31-ABA3-C69F-DE57-AE82F89FA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89" y="1004089"/>
            <a:ext cx="6285805" cy="5853911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977B7C23-9915-7206-B4D5-2F1093BF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Elemzői kézműves API létrehozása </a:t>
            </a:r>
            <a:endParaRPr lang="hu-HU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86AD9-6BB1-FF1A-8667-18474C963B60}"/>
              </a:ext>
            </a:extLst>
          </p:cNvPr>
          <p:cNvSpPr txBox="1">
            <a:spLocks/>
          </p:cNvSpPr>
          <p:nvPr/>
        </p:nvSpPr>
        <p:spPr>
          <a:xfrm>
            <a:off x="1451919" y="2060332"/>
            <a:ext cx="7838881" cy="463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endParaRPr lang="hu-HU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FDAF01-77E8-4AB8-6FC4-84EA0E30D306}"/>
              </a:ext>
            </a:extLst>
          </p:cNvPr>
          <p:cNvSpPr txBox="1">
            <a:spLocks/>
          </p:cNvSpPr>
          <p:nvPr/>
        </p:nvSpPr>
        <p:spPr>
          <a:xfrm>
            <a:off x="4701745" y="1448673"/>
            <a:ext cx="10236093" cy="463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hu-HU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ellenőrzés</a:t>
            </a:r>
            <a:endParaRPr lang="hu-HU" sz="3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60000"/>
              </a:lnSpc>
            </a:pPr>
            <a:endParaRPr lang="hu-HU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27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AB64D8A-3EE8-DF97-63D6-8B8607BAC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DC408AB2-0D33-429B-A907-203FE89E3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" y="0"/>
            <a:ext cx="12175081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33229AA8-B4C2-2570-F4D9-F7CB8C20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Elemzői kézműves API létrehozása </a:t>
            </a:r>
            <a:endParaRPr lang="hu-HU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F2BB6-37F1-A33F-470D-319D1C5BA324}"/>
              </a:ext>
            </a:extLst>
          </p:cNvPr>
          <p:cNvSpPr txBox="1">
            <a:spLocks/>
          </p:cNvSpPr>
          <p:nvPr/>
        </p:nvSpPr>
        <p:spPr>
          <a:xfrm>
            <a:off x="1451919" y="2060332"/>
            <a:ext cx="7838881" cy="463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endParaRPr lang="hu-HU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3F5294F-15B8-705F-EDB5-E5B4425DE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59" y="1157352"/>
            <a:ext cx="3128004" cy="470592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9205EA2-390B-BC33-C871-5E0AC2789265}"/>
              </a:ext>
            </a:extLst>
          </p:cNvPr>
          <p:cNvSpPr txBox="1">
            <a:spLocks/>
          </p:cNvSpPr>
          <p:nvPr/>
        </p:nvSpPr>
        <p:spPr>
          <a:xfrm>
            <a:off x="4015947" y="1192532"/>
            <a:ext cx="7838881" cy="463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hu-HU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entitás</a:t>
            </a:r>
          </a:p>
          <a:p>
            <a:pPr algn="ctr">
              <a:lnSpc>
                <a:spcPct val="160000"/>
              </a:lnSpc>
            </a:pPr>
            <a:r>
              <a:rPr lang="hu-HU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cégnév</a:t>
            </a:r>
          </a:p>
          <a:p>
            <a:pPr algn="ctr">
              <a:lnSpc>
                <a:spcPct val="160000"/>
              </a:lnSpc>
            </a:pPr>
            <a:r>
              <a:rPr lang="hu-HU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(string) – id (string)</a:t>
            </a:r>
          </a:p>
          <a:p>
            <a:pPr algn="ctr">
              <a:lnSpc>
                <a:spcPct val="160000"/>
              </a:lnSpc>
            </a:pPr>
            <a:r>
              <a:rPr lang="hu-HU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– [lista] – ID (string)</a:t>
            </a:r>
          </a:p>
          <a:p>
            <a:pPr algn="ctr">
              <a:lnSpc>
                <a:spcPct val="160000"/>
              </a:lnSpc>
            </a:pPr>
            <a:r>
              <a:rPr lang="hu-HU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név – [lista] – név (string)</a:t>
            </a:r>
          </a:p>
          <a:p>
            <a:pPr algn="ctr">
              <a:lnSpc>
                <a:spcPct val="160000"/>
              </a:lnSpc>
            </a:pPr>
            <a:r>
              <a:rPr lang="hu-HU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cím – [lista] – cím (string)</a:t>
            </a:r>
          </a:p>
          <a:p>
            <a:pPr algn="ctr">
              <a:lnSpc>
                <a:spcPct val="160000"/>
              </a:lnSpc>
            </a:pPr>
            <a:r>
              <a:rPr lang="hu-HU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jelzés – [lista] – jelzés (string)</a:t>
            </a:r>
            <a:endParaRPr lang="hu-HU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550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EB763ED-55C9-8018-DB56-FDA2D8134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BC645EE0-5FCF-BF64-57B1-31A6CB64A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" y="0"/>
            <a:ext cx="12175081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9EBC0F8D-E05D-2136-1225-9AE357FCA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Elemzői kézműves API létrehozása </a:t>
            </a:r>
            <a:endParaRPr lang="hu-HU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8867B-DFA5-3AC2-B30B-9AB2FC5F05C8}"/>
              </a:ext>
            </a:extLst>
          </p:cNvPr>
          <p:cNvSpPr txBox="1">
            <a:spLocks/>
          </p:cNvSpPr>
          <p:nvPr/>
        </p:nvSpPr>
        <p:spPr>
          <a:xfrm>
            <a:off x="1451919" y="2060332"/>
            <a:ext cx="7838881" cy="463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endParaRPr lang="hu-HU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4C532BF-58A2-FA62-D6BC-99C4506F8B71}"/>
              </a:ext>
            </a:extLst>
          </p:cNvPr>
          <p:cNvSpPr txBox="1">
            <a:spLocks/>
          </p:cNvSpPr>
          <p:nvPr/>
        </p:nvSpPr>
        <p:spPr>
          <a:xfrm>
            <a:off x="424988" y="1004089"/>
            <a:ext cx="11342023" cy="463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hu-HU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  <a:r>
              <a:rPr lang="hu-HU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lekérdezési képességek határozzák meg, hogy </a:t>
            </a:r>
            <a:r>
              <a:rPr lang="hu-HU" sz="45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önállóan</a:t>
            </a:r>
            <a:r>
              <a:rPr lang="hu-HU" sz="4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meddig jut el az elemző</a:t>
            </a:r>
          </a:p>
        </p:txBody>
      </p:sp>
    </p:spTree>
    <p:extLst>
      <p:ext uri="{BB962C8B-B14F-4D97-AF65-F5344CB8AC3E}">
        <p14:creationId xmlns:p14="http://schemas.microsoft.com/office/powerpoint/2010/main" val="3046899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6D0C9E5-6D45-3B44-02BA-35F33299D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53D2183-B7D7-45F9-5919-912077AD7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" y="0"/>
            <a:ext cx="12175081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217BEB6C-0DCC-BF59-EEF6-89B4F1FFD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Elemzői kézműves API létrehozása </a:t>
            </a:r>
            <a:endParaRPr lang="hu-HU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54AB9-025A-5D3D-2E97-F5E1BF572441}"/>
              </a:ext>
            </a:extLst>
          </p:cNvPr>
          <p:cNvSpPr txBox="1">
            <a:spLocks/>
          </p:cNvSpPr>
          <p:nvPr/>
        </p:nvSpPr>
        <p:spPr>
          <a:xfrm>
            <a:off x="1451919" y="2060332"/>
            <a:ext cx="7838881" cy="4635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endParaRPr lang="hu-HU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Ábra 4" descr="Programozó">
            <a:extLst>
              <a:ext uri="{FF2B5EF4-FFF2-40B4-BE49-F238E27FC236}">
                <a16:creationId xmlns:a16="http://schemas.microsoft.com/office/drawing/2014/main" id="{EC0BF997-72AF-7C39-DDBD-CA337D445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8324" y="2916195"/>
            <a:ext cx="914400" cy="914400"/>
          </a:xfrm>
          <a:prstGeom prst="rect">
            <a:avLst/>
          </a:prstGeom>
        </p:spPr>
      </p:pic>
      <p:pic>
        <p:nvPicPr>
          <p:cNvPr id="7" name="Ábra 6" descr="Irodai dolgozó">
            <a:extLst>
              <a:ext uri="{FF2B5EF4-FFF2-40B4-BE49-F238E27FC236}">
                <a16:creationId xmlns:a16="http://schemas.microsoft.com/office/drawing/2014/main" id="{4D0F3EDC-A747-C06C-960B-916B84C9A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4578" y="1331284"/>
            <a:ext cx="914400" cy="914400"/>
          </a:xfrm>
          <a:prstGeom prst="rect">
            <a:avLst/>
          </a:prstGeom>
        </p:spPr>
      </p:pic>
      <p:pic>
        <p:nvPicPr>
          <p:cNvPr id="8" name="Ábra 7" descr="Programozó">
            <a:extLst>
              <a:ext uri="{FF2B5EF4-FFF2-40B4-BE49-F238E27FC236}">
                <a16:creationId xmlns:a16="http://schemas.microsoft.com/office/drawing/2014/main" id="{D87239F9-1630-FE93-A87A-AC56CDC121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36990" y="2916195"/>
            <a:ext cx="914400" cy="914400"/>
          </a:xfrm>
          <a:prstGeom prst="rect">
            <a:avLst/>
          </a:prstGeom>
        </p:spPr>
      </p:pic>
      <p:sp>
        <p:nvSpPr>
          <p:cNvPr id="9" name="Nyíl: lefelé mutató 8">
            <a:extLst>
              <a:ext uri="{FF2B5EF4-FFF2-40B4-BE49-F238E27FC236}">
                <a16:creationId xmlns:a16="http://schemas.microsoft.com/office/drawing/2014/main" id="{82C1BAA9-F159-E278-CD0E-8CB1D8DFFE14}"/>
              </a:ext>
            </a:extLst>
          </p:cNvPr>
          <p:cNvSpPr/>
          <p:nvPr/>
        </p:nvSpPr>
        <p:spPr>
          <a:xfrm>
            <a:off x="2326509" y="2628484"/>
            <a:ext cx="1150537" cy="1751987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Ábra 9" descr="Irodai dolgozó">
            <a:extLst>
              <a:ext uri="{FF2B5EF4-FFF2-40B4-BE49-F238E27FC236}">
                <a16:creationId xmlns:a16="http://schemas.microsoft.com/office/drawing/2014/main" id="{82D31ED2-2E02-1E5E-5C63-9E5052D539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44577" y="4715752"/>
            <a:ext cx="914400" cy="914400"/>
          </a:xfrm>
          <a:prstGeom prst="rect">
            <a:avLst/>
          </a:prstGeom>
        </p:spPr>
      </p:pic>
      <p:sp>
        <p:nvSpPr>
          <p:cNvPr id="11" name="Összeadás jele 10">
            <a:extLst>
              <a:ext uri="{FF2B5EF4-FFF2-40B4-BE49-F238E27FC236}">
                <a16:creationId xmlns:a16="http://schemas.microsoft.com/office/drawing/2014/main" id="{1497D4C3-DC84-3552-3D59-6FE6B768F40E}"/>
              </a:ext>
            </a:extLst>
          </p:cNvPr>
          <p:cNvSpPr/>
          <p:nvPr/>
        </p:nvSpPr>
        <p:spPr>
          <a:xfrm>
            <a:off x="3549819" y="3047277"/>
            <a:ext cx="731798" cy="715355"/>
          </a:xfrm>
          <a:prstGeom prst="mathPl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Összeadás jele 11">
            <a:extLst>
              <a:ext uri="{FF2B5EF4-FFF2-40B4-BE49-F238E27FC236}">
                <a16:creationId xmlns:a16="http://schemas.microsoft.com/office/drawing/2014/main" id="{E5D1009F-94BB-4853-0F6F-A31704FA63AD}"/>
              </a:ext>
            </a:extLst>
          </p:cNvPr>
          <p:cNvSpPr/>
          <p:nvPr/>
        </p:nvSpPr>
        <p:spPr>
          <a:xfrm>
            <a:off x="1366797" y="3047276"/>
            <a:ext cx="731798" cy="715355"/>
          </a:xfrm>
          <a:prstGeom prst="mathPl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153C06A-3E9D-F03A-916E-FF0617A80874}"/>
              </a:ext>
            </a:extLst>
          </p:cNvPr>
          <p:cNvSpPr txBox="1">
            <a:spLocks/>
          </p:cNvSpPr>
          <p:nvPr/>
        </p:nvSpPr>
        <p:spPr>
          <a:xfrm>
            <a:off x="4994190" y="1119336"/>
            <a:ext cx="7838881" cy="3018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u-HU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külső támogatás</a:t>
            </a:r>
          </a:p>
          <a:p>
            <a:pPr algn="ctr">
              <a:lnSpc>
                <a:spcPct val="100000"/>
              </a:lnSpc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és/vagy </a:t>
            </a:r>
          </a:p>
          <a:p>
            <a:pPr algn="ctr">
              <a:lnSpc>
                <a:spcPct val="100000"/>
              </a:lnSpc>
            </a:pPr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belső</a:t>
            </a: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fejlesztési támogatás</a:t>
            </a:r>
          </a:p>
          <a:p>
            <a:pPr algn="ctr">
              <a:lnSpc>
                <a:spcPct val="100000"/>
              </a:lnSpc>
            </a:pPr>
            <a:r>
              <a:rPr lang="hu-H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 mértékű api elérés</a:t>
            </a:r>
            <a:endParaRPr lang="hu-HU" sz="4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0413D5F-9ADC-0799-7676-84833C660407}"/>
              </a:ext>
            </a:extLst>
          </p:cNvPr>
          <p:cNvSpPr txBox="1">
            <a:spLocks/>
          </p:cNvSpPr>
          <p:nvPr/>
        </p:nvSpPr>
        <p:spPr>
          <a:xfrm>
            <a:off x="5123563" y="3429000"/>
            <a:ext cx="7182785" cy="3684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u-HU" sz="45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Specifikálva </a:t>
            </a:r>
          </a:p>
          <a:p>
            <a:pPr algn="ctr">
              <a:lnSpc>
                <a:spcPct val="100000"/>
              </a:lnSpc>
            </a:pPr>
            <a:r>
              <a:rPr lang="hu-HU" sz="45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>
              <a:lnSpc>
                <a:spcPct val="100000"/>
              </a:lnSpc>
            </a:pPr>
            <a:r>
              <a:rPr lang="hu-HU" sz="45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működő limitált verzió </a:t>
            </a:r>
          </a:p>
        </p:txBody>
      </p:sp>
    </p:spTree>
    <p:extLst>
      <p:ext uri="{BB962C8B-B14F-4D97-AF65-F5344CB8AC3E}">
        <p14:creationId xmlns:p14="http://schemas.microsoft.com/office/powerpoint/2010/main" val="3408176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A0B6A08-FD81-2E5A-7CFD-E58C56D1F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DFA55E05-B463-7583-8F1B-986102376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33D166-9274-89B3-2046-4C5BC68D6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8" y="6186491"/>
            <a:ext cx="1988590" cy="37484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DA3CD39-2653-4222-AC18-CA85D10C1D5D}"/>
              </a:ext>
            </a:extLst>
          </p:cNvPr>
          <p:cNvSpPr txBox="1">
            <a:spLocks/>
          </p:cNvSpPr>
          <p:nvPr/>
        </p:nvSpPr>
        <p:spPr>
          <a:xfrm>
            <a:off x="106681" y="221621"/>
            <a:ext cx="5257800" cy="12727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>
                <a:solidFill>
                  <a:srgbClr val="E75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Kézműves API adatok</a:t>
            </a:r>
            <a:r>
              <a:rPr lang="hu-HU" sz="2800" b="1" dirty="0">
                <a:solidFill>
                  <a:srgbClr val="E75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u-HU" sz="2800" b="1" dirty="0">
                <a:solidFill>
                  <a:srgbClr val="E75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elemzők konyhájából</a:t>
            </a:r>
            <a:endParaRPr lang="en-US" sz="2800" b="1" dirty="0">
              <a:solidFill>
                <a:srgbClr val="E75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D043AC-0478-7602-C0CE-B72835D45689}"/>
              </a:ext>
            </a:extLst>
          </p:cNvPr>
          <p:cNvSpPr txBox="1">
            <a:spLocks/>
          </p:cNvSpPr>
          <p:nvPr/>
        </p:nvSpPr>
        <p:spPr>
          <a:xfrm>
            <a:off x="1044804" y="2861616"/>
            <a:ext cx="12191999" cy="332487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4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hu-HU" sz="13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hu-HU" sz="24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54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E11251C-DFF3-2725-EDDB-3548CDC6B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51E54CCB-EF97-CB5F-A8D9-434D59D6E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" y="0"/>
            <a:ext cx="12185977" cy="6861392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12D038A0-CC3D-D3C2-9722-ABB1CC31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API áttekintés</a:t>
            </a:r>
            <a:endParaRPr lang="hu-HU" sz="40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185D8E0-66CB-D91E-BD25-2D73984E6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105" y="1332966"/>
            <a:ext cx="6595789" cy="443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4B5B4D1-A28E-90F4-A878-9FBE3D35B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A621627D-D3BB-722E-FFEE-F658D6C0E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" y="0"/>
            <a:ext cx="12175081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41224E02-3A88-6A4F-9DC3-A71DED596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API áttekintés</a:t>
            </a:r>
            <a:endParaRPr lang="hu-HU" sz="40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7E5FF44-41F7-2502-D11D-0335B1321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961" y="1004089"/>
            <a:ext cx="5689002" cy="512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9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D75244B-B3C8-A9DC-ED89-1D37DA658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F6E73D96-ABC8-52E2-C63D-06C76F564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" y="0"/>
            <a:ext cx="12175081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ED9854BA-28DF-1483-818A-3AA67B41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API áttekintés</a:t>
            </a:r>
            <a:endParaRPr lang="hu-HU" sz="4000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A446EE1-FFEB-AE24-9A02-7CC3C5202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846" y="1004089"/>
            <a:ext cx="5242216" cy="520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C49D576-C973-9AA9-4336-0B7BD0907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5B1B78F6-FA62-7D8E-AD8B-9B4F405CF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" y="0"/>
            <a:ext cx="12175081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F62A1310-A95F-8AA0-C389-767F0F451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API áttekintés</a:t>
            </a:r>
            <a:endParaRPr lang="hu-HU" sz="40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5D767B4-4DEF-EF1A-2CF9-5C56A5042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18" y="1072384"/>
            <a:ext cx="8628252" cy="3404344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1D02E806-20E0-F080-CFC8-EF0C53536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496" y="1952368"/>
            <a:ext cx="4761590" cy="475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4CFD207-9C0D-C353-8F74-6B0FC1878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96E9143-0AFB-05B5-5488-6CDA5B82D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" y="0"/>
            <a:ext cx="12175081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EEF55298-15A6-F838-0C28-8955719BE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API áttekintés</a:t>
            </a:r>
            <a:endParaRPr lang="hu-HU" sz="4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D67E40-DB60-8D3C-81EE-156A6AACBD03}"/>
              </a:ext>
            </a:extLst>
          </p:cNvPr>
          <p:cNvSpPr txBox="1">
            <a:spLocks/>
          </p:cNvSpPr>
          <p:nvPr/>
        </p:nvSpPr>
        <p:spPr>
          <a:xfrm>
            <a:off x="176976" y="4644659"/>
            <a:ext cx="4259102" cy="1187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hu-HU" sz="2400" b="0" dirty="0">
                <a:latin typeface="Arial" panose="020B0604020202020204" pitchFamily="34" charset="0"/>
                <a:cs typeface="Arial" panose="020B0604020202020204" pitchFamily="34" charset="0"/>
              </a:rPr>
              <a:t>adatszolgáltatás</a:t>
            </a:r>
          </a:p>
          <a:p>
            <a:pPr algn="ctr">
              <a:lnSpc>
                <a:spcPct val="160000"/>
              </a:lnSpc>
            </a:pPr>
            <a:r>
              <a:rPr lang="hu-HU" sz="2400" b="0" dirty="0">
                <a:latin typeface="Arial" panose="020B0604020202020204" pitchFamily="34" charset="0"/>
                <a:cs typeface="Arial" panose="020B0604020202020204" pitchFamily="34" charset="0"/>
              </a:rPr>
              <a:t>API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072AB8-8335-2206-B369-633FCB23AD1E}"/>
              </a:ext>
            </a:extLst>
          </p:cNvPr>
          <p:cNvSpPr txBox="1">
            <a:spLocks/>
          </p:cNvSpPr>
          <p:nvPr/>
        </p:nvSpPr>
        <p:spPr>
          <a:xfrm>
            <a:off x="4163127" y="4413192"/>
            <a:ext cx="3865746" cy="2172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hu-HU" sz="2500" b="0" dirty="0">
                <a:latin typeface="Arial" panose="020B0604020202020204" pitchFamily="34" charset="0"/>
                <a:cs typeface="Arial" panose="020B0604020202020204" pitchFamily="34" charset="0"/>
              </a:rPr>
              <a:t>Internetes </a:t>
            </a:r>
          </a:p>
          <a:p>
            <a:pPr algn="ctr">
              <a:lnSpc>
                <a:spcPct val="160000"/>
              </a:lnSpc>
            </a:pPr>
            <a:r>
              <a:rPr lang="hu-HU" sz="2500" b="0" dirty="0">
                <a:latin typeface="Arial" panose="020B0604020202020204" pitchFamily="34" charset="0"/>
                <a:cs typeface="Arial" panose="020B0604020202020204" pitchFamily="34" charset="0"/>
              </a:rPr>
              <a:t>adatbázis</a:t>
            </a:r>
          </a:p>
          <a:p>
            <a:endParaRPr lang="hu-HU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52BD8B-7476-FF00-E5A0-F1DEF00C6067}"/>
              </a:ext>
            </a:extLst>
          </p:cNvPr>
          <p:cNvSpPr txBox="1">
            <a:spLocks/>
          </p:cNvSpPr>
          <p:nvPr/>
        </p:nvSpPr>
        <p:spPr>
          <a:xfrm>
            <a:off x="7926860" y="4644659"/>
            <a:ext cx="4259102" cy="1187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hu-HU" sz="2400" b="0" dirty="0">
                <a:latin typeface="Arial" panose="020B0604020202020204" pitchFamily="34" charset="0"/>
                <a:cs typeface="Arial" panose="020B0604020202020204" pitchFamily="34" charset="0"/>
              </a:rPr>
              <a:t>elemzői </a:t>
            </a:r>
          </a:p>
          <a:p>
            <a:pPr algn="ctr">
              <a:lnSpc>
                <a:spcPct val="160000"/>
              </a:lnSpc>
            </a:pPr>
            <a:r>
              <a:rPr lang="hu-HU" sz="2400" b="0" dirty="0">
                <a:latin typeface="Arial" panose="020B0604020202020204" pitchFamily="34" charset="0"/>
                <a:cs typeface="Arial" panose="020B0604020202020204" pitchFamily="34" charset="0"/>
              </a:rPr>
              <a:t>eszközkészlettel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758180E-2AC1-9555-4753-E38A8CBE0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860" y="1498087"/>
            <a:ext cx="3943399" cy="2652574"/>
          </a:xfrm>
          <a:prstGeom prst="rect">
            <a:avLst/>
          </a:prstGeom>
        </p:spPr>
      </p:pic>
      <p:pic>
        <p:nvPicPr>
          <p:cNvPr id="8" name="Ábra 7" descr="Internet">
            <a:extLst>
              <a:ext uri="{FF2B5EF4-FFF2-40B4-BE49-F238E27FC236}">
                <a16:creationId xmlns:a16="http://schemas.microsoft.com/office/drawing/2014/main" id="{8CB483EC-D533-5774-D49C-5A096969F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4001" y="2770961"/>
            <a:ext cx="1435215" cy="1435215"/>
          </a:xfrm>
          <a:prstGeom prst="rect">
            <a:avLst/>
          </a:prstGeom>
        </p:spPr>
      </p:pic>
      <p:pic>
        <p:nvPicPr>
          <p:cNvPr id="10" name="Ábra 9" descr="Felhőalapú informatika">
            <a:extLst>
              <a:ext uri="{FF2B5EF4-FFF2-40B4-BE49-F238E27FC236}">
                <a16:creationId xmlns:a16="http://schemas.microsoft.com/office/drawing/2014/main" id="{14245656-442B-417A-E669-7A29510D15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33554" y="2185316"/>
            <a:ext cx="914400" cy="914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05D8E14A-E9C9-A9C8-E47C-081777C1FC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741" y="1575518"/>
            <a:ext cx="3931051" cy="271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5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8126425-0D76-AD71-4B86-C8F9664A0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8445880D-F09B-851F-8989-F27AA8E4D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" y="0"/>
            <a:ext cx="12175081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1A5FA17C-888F-937C-9872-D90C045EE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Elemzői kézműves API létrehozása </a:t>
            </a:r>
            <a:endParaRPr lang="hu-HU" sz="40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391ACF6-0101-2B2B-B20F-DA3A48B2A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76" y="1013895"/>
            <a:ext cx="3519291" cy="50704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D6BA10E-6F80-47F0-43E3-EE2818A45694}"/>
              </a:ext>
            </a:extLst>
          </p:cNvPr>
          <p:cNvSpPr txBox="1">
            <a:spLocks/>
          </p:cNvSpPr>
          <p:nvPr/>
        </p:nvSpPr>
        <p:spPr>
          <a:xfrm>
            <a:off x="4569803" y="1281856"/>
            <a:ext cx="5667770" cy="4534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hu-HU" sz="4500" dirty="0">
                <a:latin typeface="Arial" panose="020B0604020202020204" pitchFamily="34" charset="0"/>
                <a:cs typeface="Arial" panose="020B0604020202020204" pitchFamily="34" charset="0"/>
              </a:rPr>
              <a:t>ADAT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hu-HU" sz="4900" dirty="0">
                <a:solidFill>
                  <a:srgbClr val="E75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flags</a:t>
            </a:r>
          </a:p>
          <a:p>
            <a:pPr algn="ctr">
              <a:lnSpc>
                <a:spcPct val="160000"/>
              </a:lnSpc>
            </a:pPr>
            <a:r>
              <a:rPr lang="hu-HU" sz="2400" b="0" dirty="0">
                <a:latin typeface="Arial" panose="020B0604020202020204" pitchFamily="34" charset="0"/>
                <a:cs typeface="Arial" panose="020B0604020202020204" pitchFamily="34" charset="0"/>
              </a:rPr>
              <a:t>k-monitor</a:t>
            </a:r>
          </a:p>
          <a:p>
            <a:pPr algn="ctr">
              <a:lnSpc>
                <a:spcPct val="160000"/>
              </a:lnSpc>
            </a:pPr>
            <a:r>
              <a:rPr lang="hu-HU" sz="2400" b="0" dirty="0">
                <a:latin typeface="Arial" panose="020B0604020202020204" pitchFamily="34" charset="0"/>
                <a:cs typeface="Arial" panose="020B0604020202020204" pitchFamily="34" charset="0"/>
              </a:rPr>
              <a:t>petabyte</a:t>
            </a:r>
          </a:p>
          <a:p>
            <a:pPr algn="ctr">
              <a:lnSpc>
                <a:spcPct val="160000"/>
              </a:lnSpc>
            </a:pPr>
            <a:r>
              <a:rPr lang="hu-HU" sz="2400" b="0" dirty="0">
                <a:latin typeface="Arial" panose="020B0604020202020204" pitchFamily="34" charset="0"/>
                <a:cs typeface="Arial" panose="020B0604020202020204" pitchFamily="34" charset="0"/>
              </a:rPr>
              <a:t>transparency International</a:t>
            </a:r>
          </a:p>
        </p:txBody>
      </p:sp>
    </p:spTree>
    <p:extLst>
      <p:ext uri="{BB962C8B-B14F-4D97-AF65-F5344CB8AC3E}">
        <p14:creationId xmlns:p14="http://schemas.microsoft.com/office/powerpoint/2010/main" val="36912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40DD31A-DD06-F8C7-B7BD-CEC0054D9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8671814D-D990-6B89-68B8-5B7118964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" y="0"/>
            <a:ext cx="12175081" cy="6858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BC4E3059-DFC0-D263-493D-EB79DF7D3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10" y="272078"/>
            <a:ext cx="11084289" cy="73201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  <a:t>Kézműves API adatok, az elemzők konyhájából</a:t>
            </a:r>
            <a:br>
              <a:rPr lang="hu-HU" sz="20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600" dirty="0"/>
              <a:t>Elemzői kézműves API létrehozása </a:t>
            </a:r>
            <a:endParaRPr lang="hu-HU" sz="40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264DC7B-4428-DBBB-1100-5BC4A01F4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271" y="1374068"/>
            <a:ext cx="7206532" cy="458806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7F637C0-C494-EFD5-C61C-85232346373D}"/>
              </a:ext>
            </a:extLst>
          </p:cNvPr>
          <p:cNvSpPr txBox="1">
            <a:spLocks/>
          </p:cNvSpPr>
          <p:nvPr/>
        </p:nvSpPr>
        <p:spPr>
          <a:xfrm>
            <a:off x="7700803" y="1300391"/>
            <a:ext cx="4417541" cy="45345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hu-HU" sz="4500" dirty="0">
                <a:latin typeface="Arial" panose="020B0604020202020204" pitchFamily="34" charset="0"/>
                <a:cs typeface="Arial" panose="020B0604020202020204" pitchFamily="34" charset="0"/>
              </a:rPr>
              <a:t>Eszköz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hu-HU" sz="4100" b="0" cap="none" dirty="0">
                <a:solidFill>
                  <a:srgbClr val="E75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sz="4100" b="0" dirty="0">
                <a:solidFill>
                  <a:srgbClr val="E75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Connector</a:t>
            </a:r>
          </a:p>
          <a:p>
            <a:pPr algn="ctr">
              <a:lnSpc>
                <a:spcPct val="160000"/>
              </a:lnSpc>
            </a:pPr>
            <a:r>
              <a:rPr lang="hu-HU" sz="4100" b="0" dirty="0">
                <a:solidFill>
                  <a:srgbClr val="E75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designer</a:t>
            </a:r>
            <a:endParaRPr lang="hu-HU" sz="4900" b="0" dirty="0">
              <a:solidFill>
                <a:srgbClr val="E750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58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519</Words>
  <Application>Microsoft Office PowerPoint</Application>
  <PresentationFormat>Szélesvásznú</PresentationFormat>
  <Paragraphs>114</Paragraphs>
  <Slides>28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Office-téma</vt:lpstr>
      <vt:lpstr>PowerPoint-bemutató</vt:lpstr>
      <vt:lpstr>Kézműves API adatok, az elemzők konyhájából agenda</vt:lpstr>
      <vt:lpstr>Kézműves API adatok, az elemzők konyhájából API áttekintés</vt:lpstr>
      <vt:lpstr>Kézműves API adatok, az elemzők konyhájából API áttekintés</vt:lpstr>
      <vt:lpstr>Kézműves API adatok, az elemzők konyhájából API áttekintés</vt:lpstr>
      <vt:lpstr>Kézműves API adatok, az elemzők konyhájából API áttekintés</vt:lpstr>
      <vt:lpstr>Kézműves API adatok, az elemzők konyhájából API áttekintés</vt:lpstr>
      <vt:lpstr>Kézműves API adatok, az elemzők konyhájából Elemzői kézműves API létrehozása </vt:lpstr>
      <vt:lpstr>Kézműves API adatok, az elemzők konyhájából Elemzői kézműves API létrehozása </vt:lpstr>
      <vt:lpstr>Kézműves API adatok, az elemzők konyhájából Elemzői kézműves API létrehozása </vt:lpstr>
      <vt:lpstr>Kézműves API adatok, az elemzők konyhájából Elemzői kézműves API létrehozása </vt:lpstr>
      <vt:lpstr>Kézműves API adatok, az elemzők konyhájából Elemzői kézműves API létrehozása </vt:lpstr>
      <vt:lpstr>Kézműves API adatok, az elemzők konyhájából Elemzői kézműves API létrehozása </vt:lpstr>
      <vt:lpstr>Kézműves API adatok, az elemzők konyhájából Elemzői kézműves API létrehozása </vt:lpstr>
      <vt:lpstr>Kézműves API adatok, az elemzők konyhájából Elemzői kézműves API létrehozása </vt:lpstr>
      <vt:lpstr>Kézműves API adatok, az elemzők konyhájából Elemzői kézműves API létrehozása </vt:lpstr>
      <vt:lpstr>Kézműves API adatok, az elemzők konyhájából Elemzői kézműves API létrehozása </vt:lpstr>
      <vt:lpstr>Kézműves API adatok, az elemzők konyhájából Elemzői kézműves API létrehozása </vt:lpstr>
      <vt:lpstr>Kézműves API adatok, az elemzők konyhájából Elemzői kézműves API létrehozása </vt:lpstr>
      <vt:lpstr>Kézműves API adatok, az elemzők konyhájából Elemzői kézműves API létrehozása </vt:lpstr>
      <vt:lpstr>Kézműves API adatok, az elemzők konyhájából Elemzői kézműves API létrehozása </vt:lpstr>
      <vt:lpstr>Kézműves API adatok, az elemzők konyhájából Elemzői kézműves API létrehozása </vt:lpstr>
      <vt:lpstr>Kézműves API adatok, az elemzők konyhájából Elemzői kézműves API létrehozása </vt:lpstr>
      <vt:lpstr>Kézműves API adatok, az elemzők konyhájából Elemzői kézműves API létrehozása </vt:lpstr>
      <vt:lpstr>Kézműves API adatok, az elemzők konyhájából Elemzői kézműves API létrehozása </vt:lpstr>
      <vt:lpstr>Kézműves API adatok, az elemzők konyhájából Elemzői kézműves API létrehozása </vt:lpstr>
      <vt:lpstr>Kézműves API adatok, az elemzők konyhájából Elemzői kézműves API létrehozása 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Csatlós Béla</dc:creator>
  <cp:lastModifiedBy>István Szabó</cp:lastModifiedBy>
  <cp:revision>425</cp:revision>
  <dcterms:created xsi:type="dcterms:W3CDTF">2023-07-26T10:44:02Z</dcterms:created>
  <dcterms:modified xsi:type="dcterms:W3CDTF">2025-06-27T08:58:52Z</dcterms:modified>
</cp:coreProperties>
</file>