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FDE"/>
    <a:srgbClr val="0096C5"/>
    <a:srgbClr val="BF321D"/>
    <a:srgbClr val="0546C8"/>
    <a:srgbClr val="D14413"/>
    <a:srgbClr val="C3B5A2"/>
    <a:srgbClr val="23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6"/>
    <p:restoredTop sz="94647"/>
  </p:normalViewPr>
  <p:slideViewPr>
    <p:cSldViewPr snapToGrid="0">
      <p:cViewPr varScale="1">
        <p:scale>
          <a:sx n="71" d="100"/>
          <a:sy n="71" d="100"/>
        </p:scale>
        <p:origin x="1166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cbookpro\Documents\ex-Dropbox\Munka\Minerva\dataSTREAM%202025\minerva_kampany_adato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cbookpro\Documents\ex-Dropbox\Munka\Minerva\dataSTREAM%202025\minerva_kampany_adatok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cbookpro\Documents\ex-Dropbox\Munka\Minerva\dataSTREAM%202025\minerva_kampany_adatok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cbookpro\Documents\ex-Dropbox\Munka\Minerva\dataSTREAM%202025\minerva_kampany_adatok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cbookpro\Documents\ex-Dropbox\Munka\Minerva\dataSTREAM%202025\minerva_kampany_adatok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cbookpro\Documents\ex-Dropbox\Munka\Minerva\dataSTREAM%202025\minerva_kampany_adatok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macbookpro\Documents\ex-Dropbox\Munka\Minerva\dataSTREAM%202025\minerva_kampany_adatok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rgbClr val="C3B5A2"/>
                </a:solidFill>
              </a:rPr>
              <a:t>Korcsoport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C3B5A2"/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F0F-914A-8D1C-90771D8824D4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F0F-914A-8D1C-90771D8824D4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F0F-914A-8D1C-90771D8824D4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alapstat!$K$8:$K$10</c:f>
              <c:strCache>
                <c:ptCount val="3"/>
                <c:pt idx="0">
                  <c:v>40 alatt</c:v>
                </c:pt>
                <c:pt idx="1">
                  <c:v>40-60</c:v>
                </c:pt>
                <c:pt idx="2">
                  <c:v>60 felett</c:v>
                </c:pt>
              </c:strCache>
            </c:strRef>
          </c:cat>
          <c:val>
            <c:numRef>
              <c:f>alapstat!$M$8:$M$10</c:f>
              <c:numCache>
                <c:formatCode>0.0%</c:formatCode>
                <c:ptCount val="3"/>
                <c:pt idx="0">
                  <c:v>9.375E-2</c:v>
                </c:pt>
                <c:pt idx="1">
                  <c:v>0.23295454545454544</c:v>
                </c:pt>
                <c:pt idx="2">
                  <c:v>0.67329545454545459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F0F-914A-8D1C-90771D8824D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rgbClr val="C3B5A2"/>
                </a:solidFill>
              </a:rPr>
              <a:t>Nem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C3B5A2"/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plotArea>
      <c:layout/>
      <c:pieChart>
        <c:varyColors val="1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C6D-7848-9E49-D2D91EA07486}"/>
              </c:ext>
            </c:extLst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C6D-7848-9E49-D2D91EA0748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alapstat!$O$8:$O$9</c:f>
              <c:strCache>
                <c:ptCount val="2"/>
                <c:pt idx="0">
                  <c:v>Férfi</c:v>
                </c:pt>
                <c:pt idx="1">
                  <c:v>Nő</c:v>
                </c:pt>
              </c:strCache>
            </c:strRef>
          </c:cat>
          <c:val>
            <c:numRef>
              <c:f>alapstat!$Q$8:$Q$9</c:f>
              <c:numCache>
                <c:formatCode>0%</c:formatCode>
                <c:ptCount val="2"/>
                <c:pt idx="0">
                  <c:v>0.515625</c:v>
                </c:pt>
                <c:pt idx="1">
                  <c:v>0.484375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6D-7848-9E49-D2D91EA07486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rgbClr val="C3B5A2"/>
                </a:solidFill>
              </a:rPr>
              <a:t>Végzettség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C3B5A2"/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54-1C45-AA76-18DAA16FFC7B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D54-1C45-AA76-18DAA16FFC7B}"/>
              </c:ext>
            </c:extLst>
          </c:dPt>
          <c:dPt>
            <c:idx val="2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D54-1C45-AA76-18DAA16FFC7B}"/>
              </c:ext>
            </c:extLst>
          </c:dPt>
          <c:dPt>
            <c:idx val="3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D54-1C45-AA76-18DAA16FFC7B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54-1C45-AA76-18DAA16FFC7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alapstat!$S$8:$S$11</c:f>
              <c:strCache>
                <c:ptCount val="4"/>
                <c:pt idx="0">
                  <c:v>alap</c:v>
                </c:pt>
                <c:pt idx="1">
                  <c:v>közép</c:v>
                </c:pt>
                <c:pt idx="2">
                  <c:v>felső</c:v>
                </c:pt>
                <c:pt idx="3">
                  <c:v>NV</c:v>
                </c:pt>
              </c:strCache>
            </c:strRef>
          </c:cat>
          <c:val>
            <c:numRef>
              <c:f>alapstat!$U$8:$U$11</c:f>
              <c:numCache>
                <c:formatCode>0%</c:formatCode>
                <c:ptCount val="4"/>
                <c:pt idx="0">
                  <c:v>0.12073863636363637</c:v>
                </c:pt>
                <c:pt idx="1">
                  <c:v>0.49715909090909088</c:v>
                </c:pt>
                <c:pt idx="2">
                  <c:v>0.35298295454545453</c:v>
                </c:pt>
                <c:pt idx="3">
                  <c:v>2.911931818181818E-2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54-1C45-AA76-18DAA16FFC7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099-4E43-B6C2-4F911AC96D1B}"/>
              </c:ext>
            </c:extLst>
          </c:dPt>
          <c:dPt>
            <c:idx val="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099-4E43-B6C2-4F911AC96D1B}"/>
              </c:ext>
            </c:extLst>
          </c:dPt>
          <c:dPt>
            <c:idx val="2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099-4E43-B6C2-4F911AC96D1B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099-4E43-B6C2-4F911AC96D1B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1099-4E43-B6C2-4F911AC96D1B}"/>
              </c:ext>
            </c:extLst>
          </c:dPt>
          <c:dPt>
            <c:idx val="5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1099-4E43-B6C2-4F911AC96D1B}"/>
              </c:ext>
            </c:extLst>
          </c:dPt>
          <c:dPt>
            <c:idx val="6"/>
            <c:bubble3D val="0"/>
            <c:spPr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1099-4E43-B6C2-4F911AC96D1B}"/>
              </c:ext>
            </c:extLst>
          </c:dPt>
          <c:dPt>
            <c:idx val="7"/>
            <c:bubble3D val="0"/>
            <c:spPr>
              <a:solidFill>
                <a:schemeClr val="bg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1099-4E43-B6C2-4F911AC96D1B}"/>
              </c:ext>
            </c:extLst>
          </c:dPt>
          <c:dLbls>
            <c:dLbl>
              <c:idx val="0"/>
              <c:layout>
                <c:manualLayout>
                  <c:x val="-8.4470674390568379E-2"/>
                  <c:y val="9.2153410089417256E-2"/>
                </c:manualLayout>
              </c:layout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H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504673720426544"/>
                      <c:h val="0.315079403745469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099-4E43-B6C2-4F911AC96D1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99-4E43-B6C2-4F911AC96D1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099-4E43-B6C2-4F911AC96D1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99-4E43-B6C2-4F911AC96D1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99-4E43-B6C2-4F911AC96D1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099-4E43-B6C2-4F911AC96D1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099-4E43-B6C2-4F911AC96D1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099-4E43-B6C2-4F911AC96D1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problema_kerdes_2!$G$2:$G$9</c:f>
              <c:strCache>
                <c:ptCount val="8"/>
                <c:pt idx="0">
                  <c:v>nincs válasz</c:v>
                </c:pt>
                <c:pt idx="1">
                  <c:v>Megélhetés / Szegénység / Pénzhiány</c:v>
                </c:pt>
                <c:pt idx="2">
                  <c:v>Korrupció / Lopás / Kormánykritika</c:v>
                </c:pt>
                <c:pt idx="3">
                  <c:v>Társadalmi Feszültség / Megosztottság / Gyűlölet</c:v>
                </c:pt>
                <c:pt idx="4">
                  <c:v>Bizonytalanság / Kilátástalanság / Félelem</c:v>
                </c:pt>
                <c:pt idx="5">
                  <c:v>Politika / Ellenzék</c:v>
                </c:pt>
                <c:pt idx="6">
                  <c:v>Háború / Nemzetközi Helyzet</c:v>
                </c:pt>
                <c:pt idx="7">
                  <c:v>Egészségügy / Oktatás</c:v>
                </c:pt>
              </c:strCache>
            </c:strRef>
          </c:cat>
          <c:val>
            <c:numRef>
              <c:f>problema_kerdes_2!$I$2:$I$9</c:f>
              <c:numCache>
                <c:formatCode>0.00%</c:formatCode>
                <c:ptCount val="8"/>
                <c:pt idx="0">
                  <c:v>0.28901329601119663</c:v>
                </c:pt>
                <c:pt idx="1">
                  <c:v>0.24842547235829252</c:v>
                </c:pt>
                <c:pt idx="2">
                  <c:v>0.16864940517844645</c:v>
                </c:pt>
                <c:pt idx="3">
                  <c:v>8.957312806158152E-2</c:v>
                </c:pt>
                <c:pt idx="4">
                  <c:v>6.997900629811056E-2</c:v>
                </c:pt>
                <c:pt idx="5">
                  <c:v>6.1581525542337298E-2</c:v>
                </c:pt>
                <c:pt idx="6">
                  <c:v>4.7585724282715187E-2</c:v>
                </c:pt>
                <c:pt idx="7">
                  <c:v>2.5192442267319804E-2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099-4E43-B6C2-4F911AC96D1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rgbClr val="C3B5A2"/>
                </a:solidFill>
              </a:rPr>
              <a:t>Klaszterek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C3B5A2"/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500-324E-81D2-B3EB3FFB4C42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500-324E-81D2-B3EB3FFB4C42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500-324E-81D2-B3EB3FFB4C42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500-324E-81D2-B3EB3FFB4C42}"/>
              </c:ext>
            </c:extLst>
          </c:dPt>
          <c:dPt>
            <c:idx val="4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500-324E-81D2-B3EB3FFB4C42}"/>
              </c:ext>
            </c:extLst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7500-324E-81D2-B3EB3FFB4C42}"/>
              </c:ext>
            </c:extLst>
          </c:dPt>
          <c:dPt>
            <c:idx val="6"/>
            <c:bubble3D val="0"/>
            <c:spPr>
              <a:solidFill>
                <a:srgbClr val="E5FFDE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7500-324E-81D2-B3EB3FFB4C4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problema_kerdes_2!$K$3:$K$9</c:f>
              <c:strCache>
                <c:ptCount val="7"/>
                <c:pt idx="0">
                  <c:v>megélhetés</c:v>
                </c:pt>
                <c:pt idx="1">
                  <c:v>kormány</c:v>
                </c:pt>
                <c:pt idx="2">
                  <c:v>megosztottság</c:v>
                </c:pt>
                <c:pt idx="3">
                  <c:v>bizonytalanság</c:v>
                </c:pt>
                <c:pt idx="4">
                  <c:v>ellenzék</c:v>
                </c:pt>
                <c:pt idx="5">
                  <c:v>nemzetközi helyzet</c:v>
                </c:pt>
                <c:pt idx="6">
                  <c:v>EÜ / oktatás</c:v>
                </c:pt>
              </c:strCache>
            </c:strRef>
          </c:cat>
          <c:val>
            <c:numRef>
              <c:f>problema_kerdes_2!$L$3:$L$9</c:f>
              <c:numCache>
                <c:formatCode>0%</c:formatCode>
                <c:ptCount val="7"/>
                <c:pt idx="0">
                  <c:v>0.34940944881889763</c:v>
                </c:pt>
                <c:pt idx="1">
                  <c:v>0.23720472440944881</c:v>
                </c:pt>
                <c:pt idx="2">
                  <c:v>0.12598425196850394</c:v>
                </c:pt>
                <c:pt idx="3">
                  <c:v>9.8425196850393706E-2</c:v>
                </c:pt>
                <c:pt idx="4">
                  <c:v>8.6614173228346455E-2</c:v>
                </c:pt>
                <c:pt idx="5">
                  <c:v>6.6929133858267723E-2</c:v>
                </c:pt>
                <c:pt idx="6">
                  <c:v>3.5433070866141732E-2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500-324E-81D2-B3EB3FFB4C4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305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rgbClr val="C3B5A2"/>
                </a:solidFill>
              </a:rPr>
              <a:t>"Milyen érzés?"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C3B5A2"/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F2C-E840-ABAD-47FA0EAB643F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F2C-E840-ABAD-47FA0EAB643F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F2C-E840-ABAD-47FA0EAB643F}"/>
              </c:ext>
            </c:extLst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F2C-E840-ABAD-47FA0EAB643F}"/>
              </c:ext>
            </c:extLst>
          </c:dPt>
          <c:dPt>
            <c:idx val="4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F2C-E840-ABAD-47FA0EAB643F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'mi (3)'!$M$13:$M$17</c:f>
              <c:strCache>
                <c:ptCount val="5"/>
                <c:pt idx="0">
                  <c:v>Pozitív</c:v>
                </c:pt>
                <c:pt idx="1">
                  <c:v>NT/NT</c:v>
                </c:pt>
                <c:pt idx="2">
                  <c:v>Semleges</c:v>
                </c:pt>
                <c:pt idx="3">
                  <c:v>Furcsa</c:v>
                </c:pt>
                <c:pt idx="4">
                  <c:v>Negatív</c:v>
                </c:pt>
              </c:strCache>
            </c:strRef>
          </c:cat>
          <c:val>
            <c:numRef>
              <c:f>'mi (3)'!$O$13:$O$17</c:f>
              <c:numCache>
                <c:formatCode>0%</c:formatCode>
                <c:ptCount val="5"/>
                <c:pt idx="0">
                  <c:v>0.41923641703377384</c:v>
                </c:pt>
                <c:pt idx="1">
                  <c:v>0.15638766519823788</c:v>
                </c:pt>
                <c:pt idx="2">
                  <c:v>0.15051395007342144</c:v>
                </c:pt>
                <c:pt idx="3">
                  <c:v>0.13876651982378854</c:v>
                </c:pt>
                <c:pt idx="4">
                  <c:v>0.13509544787077826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2C-E840-ABAD-47FA0EAB643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r>
              <a:rPr lang="en-GB">
                <a:solidFill>
                  <a:srgbClr val="C3B5A2"/>
                </a:solidFill>
              </a:rPr>
              <a:t>Korcsoport szerint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C3B5A2"/>
              </a:solidFill>
              <a:latin typeface="+mn-lt"/>
              <a:ea typeface="+mn-ea"/>
              <a:cs typeface="+mn-cs"/>
            </a:defRPr>
          </a:pPr>
          <a:endParaRPr lang="en-HU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'mi (3)'!$G$12</c:f>
              <c:strCache>
                <c:ptCount val="1"/>
                <c:pt idx="0">
                  <c:v>40 alatt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  <a:alpha val="85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'mi (3)'!$F$13:$F$17</c:f>
              <c:strCache>
                <c:ptCount val="5"/>
                <c:pt idx="0">
                  <c:v>Furcsa</c:v>
                </c:pt>
                <c:pt idx="1">
                  <c:v>NT/NT</c:v>
                </c:pt>
                <c:pt idx="2">
                  <c:v>Semleges</c:v>
                </c:pt>
                <c:pt idx="3">
                  <c:v>Negatív</c:v>
                </c:pt>
                <c:pt idx="4">
                  <c:v>Pozitív</c:v>
                </c:pt>
              </c:strCache>
            </c:strRef>
          </c:cat>
          <c:val>
            <c:numRef>
              <c:f>'mi (3)'!$G$13:$G$17</c:f>
              <c:numCache>
                <c:formatCode>0%</c:formatCode>
                <c:ptCount val="5"/>
                <c:pt idx="0">
                  <c:v>0.11</c:v>
                </c:pt>
                <c:pt idx="1">
                  <c:v>0.13</c:v>
                </c:pt>
                <c:pt idx="2">
                  <c:v>0.15</c:v>
                </c:pt>
                <c:pt idx="3">
                  <c:v>0.17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A-3444-AF6C-2592BDF539B2}"/>
            </c:ext>
          </c:extLst>
        </c:ser>
        <c:ser>
          <c:idx val="1"/>
          <c:order val="1"/>
          <c:tx>
            <c:strRef>
              <c:f>'mi (3)'!$H$12</c:f>
              <c:strCache>
                <c:ptCount val="1"/>
                <c:pt idx="0">
                  <c:v>40-60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'mi (3)'!$F$13:$F$17</c:f>
              <c:strCache>
                <c:ptCount val="5"/>
                <c:pt idx="0">
                  <c:v>Furcsa</c:v>
                </c:pt>
                <c:pt idx="1">
                  <c:v>NT/NT</c:v>
                </c:pt>
                <c:pt idx="2">
                  <c:v>Semleges</c:v>
                </c:pt>
                <c:pt idx="3">
                  <c:v>Negatív</c:v>
                </c:pt>
                <c:pt idx="4">
                  <c:v>Pozitív</c:v>
                </c:pt>
              </c:strCache>
            </c:strRef>
          </c:cat>
          <c:val>
            <c:numRef>
              <c:f>'mi (3)'!$H$13:$H$17</c:f>
              <c:numCache>
                <c:formatCode>0%</c:formatCode>
                <c:ptCount val="5"/>
                <c:pt idx="0">
                  <c:v>0.2</c:v>
                </c:pt>
                <c:pt idx="1">
                  <c:v>0.09</c:v>
                </c:pt>
                <c:pt idx="2">
                  <c:v>0.14000000000000001</c:v>
                </c:pt>
                <c:pt idx="3">
                  <c:v>0.13</c:v>
                </c:pt>
                <c:pt idx="4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7A-3444-AF6C-2592BDF539B2}"/>
            </c:ext>
          </c:extLst>
        </c:ser>
        <c:ser>
          <c:idx val="2"/>
          <c:order val="2"/>
          <c:tx>
            <c:strRef>
              <c:f>'mi (3)'!$I$12</c:f>
              <c:strCache>
                <c:ptCount val="1"/>
                <c:pt idx="0">
                  <c:v>60 felett</c:v>
                </c:pt>
              </c:strCache>
            </c:strRef>
          </c:tx>
          <c:spPr>
            <a:solidFill>
              <a:schemeClr val="accent6">
                <a:lumMod val="50000"/>
                <a:alpha val="85000"/>
              </a:schemeClr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H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'mi (3)'!$F$13:$F$17</c:f>
              <c:strCache>
                <c:ptCount val="5"/>
                <c:pt idx="0">
                  <c:v>Furcsa</c:v>
                </c:pt>
                <c:pt idx="1">
                  <c:v>NT/NT</c:v>
                </c:pt>
                <c:pt idx="2">
                  <c:v>Semleges</c:v>
                </c:pt>
                <c:pt idx="3">
                  <c:v>Negatív</c:v>
                </c:pt>
                <c:pt idx="4">
                  <c:v>Pozitív</c:v>
                </c:pt>
              </c:strCache>
            </c:strRef>
          </c:cat>
          <c:val>
            <c:numRef>
              <c:f>'mi (3)'!$I$13:$I$17</c:f>
              <c:numCache>
                <c:formatCode>0%</c:formatCode>
                <c:ptCount val="5"/>
                <c:pt idx="0">
                  <c:v>0.12</c:v>
                </c:pt>
                <c:pt idx="1">
                  <c:v>0.18</c:v>
                </c:pt>
                <c:pt idx="2">
                  <c:v>0.15</c:v>
                </c:pt>
                <c:pt idx="3">
                  <c:v>0.13</c:v>
                </c:pt>
                <c:pt idx="4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37A-3444-AF6C-2592BDF539B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684991072"/>
        <c:axId val="684916288"/>
      </c:barChart>
      <c:catAx>
        <c:axId val="684991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endParaRPr lang="en-HU"/>
          </a:p>
        </c:txPr>
        <c:crossAx val="684916288"/>
        <c:crosses val="autoZero"/>
        <c:auto val="1"/>
        <c:lblAlgn val="ctr"/>
        <c:lblOffset val="100"/>
        <c:noMultiLvlLbl val="0"/>
      </c:catAx>
      <c:valAx>
        <c:axId val="68491628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C3B5A2"/>
                </a:solidFill>
                <a:latin typeface="+mn-lt"/>
                <a:ea typeface="+mn-ea"/>
                <a:cs typeface="+mn-cs"/>
              </a:defRPr>
            </a:pPr>
            <a:endParaRPr lang="en-HU"/>
          </a:p>
        </c:txPr>
        <c:crossAx val="68499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66820738465954"/>
          <c:y val="0.892739894280559"/>
          <c:w val="0.50293218984807464"/>
          <c:h val="0.10726010571944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C3B5A2"/>
              </a:solidFill>
              <a:latin typeface="+mn-lt"/>
              <a:ea typeface="+mn-ea"/>
              <a:cs typeface="+mn-cs"/>
            </a:defRPr>
          </a:pPr>
          <a:endParaRPr lang="en-H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1080D-27FA-7C45-98DB-86B38039A881}" type="datetimeFigureOut">
              <a:t>2025. 06. 27.</a:t>
            </a:fld>
            <a:endParaRPr lang="en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9A5C5-3CBC-D447-BD26-90B4565779B8}" type="slidenum"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468231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72EA6-E1FA-EBE1-4516-C8C988D78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EF7701-6F3F-E182-6042-5BD195F6E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CEA7D0-E372-1578-1E54-C10447F277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D1024-CAAE-84F1-A298-0A667ADBB0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9A5C5-3CBC-D447-BD26-90B4565779B8}" type="slidenum">
              <a:t>6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598895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9A5C5-3CBC-D447-BD26-90B4565779B8}" type="slidenum">
              <a:t>7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310157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B8DA-600C-77D7-5044-A0D8017B8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684B6F-D06C-70CE-9963-73DD04705E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C16AC-BC9E-367E-D128-F1E2F1FB6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U"/>
              <a:t>29% nem tudja / nem válaszol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498BF-13F1-F989-AAE3-215114452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9A5C5-3CBC-D447-BD26-90B4565779B8}" type="slidenum">
              <a:t>8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50156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00B1-F802-8AFA-872D-23574BC9E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2A7CDB-12C6-8E24-BDB3-67D6E2B56F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3078CF-905E-DDAD-A941-145DF2EBCF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29A69-4D69-463A-B1E4-2CB35BB3AA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9A5C5-3CBC-D447-BD26-90B4565779B8}" type="slidenum">
              <a:t>9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82027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47D10-B60B-7684-2D0B-74169A04C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9ACBF5-313E-3CF0-8C88-B4F981207E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6F8E9D-E614-0261-5D55-E57CF231C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5221F-B65F-4301-D520-0C10003591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9A5C5-3CBC-D447-BD26-90B4565779B8}" type="slidenum">
              <a:t>10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42351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F18BB-BD39-5B40-D687-60596D41F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CE5511-D2B1-6959-D315-78D18CB5D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9DACD-FB58-8689-B488-EDFF35487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28A9A-2E48-6ABE-E067-BCCBF018F1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9A5C5-3CBC-D447-BD26-90B4565779B8}" type="slidenum">
              <a:t>11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848014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461BF-8594-1D70-0F14-7115DE83D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FADA6-3B29-5A93-94F0-5F818FCB3C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B727C3-9900-FB95-FFD5-FD9FF4F2C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11912-3037-5198-964B-4DA07EE65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0E30E-2C3C-FCC4-ADF3-CDF09DE0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9182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00E16-4B5A-FA42-FAC9-A9771D4E3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3E3794-0341-09F9-8E9D-FAB6CEC9A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0B990-E96A-E8EF-70BB-09783A47D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EFB87-5C49-3D27-0DA9-F159B86B3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40B54-304D-7C05-9076-AD3AB0BB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766930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07B641-9E96-30D6-4E1A-8020A2018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B16388-7BA9-AFF5-52AA-802B89D59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08DD2-FD7F-3E55-DC59-603FA804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51151E-5A54-76DC-72B7-49CF010C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527DE-09FD-5EA3-26EC-A6510B36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4572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8106-1DE6-69BB-836D-BA1F0F8CF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F359-D6B0-A77B-6851-B8F58D424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07B59-7CF4-1130-32FC-DD36D9ADB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49AD2-3A95-14FA-C9E1-71A1ADD08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D3E56-1473-B896-3A1E-31DD06109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04354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1CA77-79B2-2548-7D96-A59CC7C1D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1A7D1-7F3A-F2C6-2C58-0A0857569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1106C-20FB-CFB5-D9A3-DE4F43913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0F4BA-6CB8-2871-217C-CFA5C6DC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A2D96-187F-011D-5239-CECC3E39B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777770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9B9D-428C-1818-B29A-DE97B15D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46609-2CC3-A47E-D51E-FD3F07123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997B9-831A-7743-2FD0-812EF4800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E9D175-90DD-0D77-68DF-9EA5B7E1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93C97-9A39-D1EE-FAF4-4EA9DA75D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746C4-1D24-05FF-B740-D60C95872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08506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D031-C6A1-D137-7175-50BCD0D20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FD7A4-829A-435D-835C-6FB7C6F41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6A8A2-C246-C54C-1A43-CBB1EB523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CE494D-BEE8-C12F-A527-0F55B4828A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1D58CB-357B-22FC-373F-64FBBB430A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840AC2-B09D-8180-6582-16DFD622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8D490-21D3-B837-9D82-CD2DB7D73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5077C-E791-BE9E-563C-C845C000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61930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A167C-CD52-4C29-0079-CFD51F2D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D56447-955A-AE78-A757-65FCC3F49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500954-C64C-500A-CD95-A1025003A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C2E10-6077-B2A3-780D-164E66D5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380521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E10C3-7365-A195-AF8C-F516FB332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118C7C-BCF0-8C39-B844-C036F3717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275192-9674-76A9-47C2-0DA4DF6CA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105553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FCC90-C355-655D-2B19-FD6F1A48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9D637-5C61-748A-7FB1-F96E04694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E6EF0-DE6C-7E49-8704-BF5D25B70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A6F69-10B8-0918-0EEE-C219EEC7D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64257-9EA5-82F6-4BE8-666D7BAF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E1DF2-0414-379E-C389-CB245785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3581269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5E45C-480B-7BA0-FE81-0FFF3D8DE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252B38-2671-2D3A-92D6-16607A444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1D792-A0F8-D147-5E67-C0B20C869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0C72C-C9EB-881E-2045-0B1564730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C42E6D-1C57-C356-45D3-202C5437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287D7A-3BAD-2DCE-2382-C0197DF5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209072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DB9ECB-21F8-0CBA-9A7B-39866388B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68727-FA5B-BF4A-0FC7-F62FC8334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F58E6-6A4B-F29E-46E0-0E042C04E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D284B07-609D-0142-8F92-BA8E4A7AC9B4}" type="datetimeFigureOut">
              <a:rPr lang="en-HU" smtClean="0"/>
              <a:t>06/27/2025</a:t>
            </a:fld>
            <a:endParaRPr lang="en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CDD7C-A887-73F8-ADAB-9453ABF39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EF11F-9AF4-31EB-D5C7-042AE8627E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12609A-A712-8F4E-907E-A747A8422FC9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534927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A36BD-2004-D8BC-6B95-C4B635658E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GB" b="1" dirty="0" err="1">
                <a:solidFill>
                  <a:srgbClr val="C3B5A2"/>
                </a:solidFill>
              </a:rPr>
              <a:t>Kizökkenthetetlen</a:t>
            </a:r>
            <a:r>
              <a:rPr lang="en-GB" b="1">
                <a:solidFill>
                  <a:srgbClr val="C3B5A2"/>
                </a:solidFill>
              </a:rPr>
              <a:t> AI kérdezőbiztossal az objektív közvéleménykutatásért</a:t>
            </a:r>
            <a:endParaRPr lang="en-HU" b="1">
              <a:solidFill>
                <a:srgbClr val="C3B5A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910779-344A-1944-8FDC-CE38336EF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7076"/>
            <a:ext cx="9144000" cy="1655762"/>
          </a:xfrm>
        </p:spPr>
        <p:txBody>
          <a:bodyPr anchor="b"/>
          <a:lstStyle/>
          <a:p>
            <a:pPr algn="r"/>
            <a:r>
              <a:rPr lang="en-HU">
                <a:solidFill>
                  <a:srgbClr val="C3B5A2"/>
                </a:solidFill>
              </a:rPr>
              <a:t>Pohly Ferenc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2224418E-6531-1E95-FD21-7625EBCE37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545"/>
          <a:stretch>
            <a:fillRect/>
          </a:stretch>
        </p:blipFill>
        <p:spPr>
          <a:xfrm>
            <a:off x="1027510" y="4122734"/>
            <a:ext cx="290109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09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3B2D14-B83D-C90E-D3A0-7E44D058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D9D99EA2-BE99-7DFB-6461-18179B9FD9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C78C2DE-F1C2-CC42-ADA4-CEAF0DF51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1" y="365125"/>
            <a:ext cx="10727499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Mi következik?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4FD9942-209C-8AB2-D7F8-FF8DA9B60A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301" y="1825625"/>
            <a:ext cx="10727499" cy="4667250"/>
          </a:xfrm>
        </p:spPr>
        <p:txBody>
          <a:bodyPr>
            <a:normAutofit/>
          </a:bodyPr>
          <a:lstStyle/>
          <a:p>
            <a:pPr fontAlgn="base"/>
            <a:r>
              <a:rPr lang="en-GB">
                <a:solidFill>
                  <a:srgbClr val="C3B5A2"/>
                </a:solidFill>
              </a:rPr>
              <a:t>rendszeres DEMO kutatások</a:t>
            </a:r>
          </a:p>
          <a:p>
            <a:pPr fontAlgn="base"/>
            <a:r>
              <a:rPr lang="en-GB">
                <a:solidFill>
                  <a:srgbClr val="C3B5A2"/>
                </a:solidFill>
              </a:rPr>
              <a:t>erőforrás optimalizálás (pl. telefonszám </a:t>
            </a:r>
            <a:br>
              <a:rPr lang="en-GB">
                <a:solidFill>
                  <a:srgbClr val="C3B5A2"/>
                </a:solidFill>
              </a:rPr>
            </a:br>
            <a:r>
              <a:rPr lang="en-GB">
                <a:solidFill>
                  <a:srgbClr val="C3B5A2"/>
                </a:solidFill>
              </a:rPr>
              <a:t>adatbázis, több motor stb.)</a:t>
            </a:r>
          </a:p>
          <a:p>
            <a:pPr fontAlgn="base"/>
            <a:r>
              <a:rPr lang="en-GB">
                <a:solidFill>
                  <a:srgbClr val="C3B5A2"/>
                </a:solidFill>
              </a:rPr>
              <a:t>jobb hang / realtime generált hang</a:t>
            </a:r>
          </a:p>
          <a:p>
            <a:pPr fontAlgn="base"/>
            <a:r>
              <a:rPr lang="en-GB">
                <a:solidFill>
                  <a:srgbClr val="C3B5A2"/>
                </a:solidFill>
              </a:rPr>
              <a:t>A/B tesztelés</a:t>
            </a:r>
          </a:p>
          <a:p>
            <a:pPr fontAlgn="base"/>
            <a:r>
              <a:rPr lang="en-GB">
                <a:solidFill>
                  <a:srgbClr val="C3B5A2"/>
                </a:solidFill>
              </a:rPr>
              <a:t>több interakció képessége</a:t>
            </a:r>
          </a:p>
          <a:p>
            <a:pPr fontAlgn="base"/>
            <a:r>
              <a:rPr lang="en-GB">
                <a:solidFill>
                  <a:srgbClr val="C3B5A2"/>
                </a:solidFill>
              </a:rPr>
              <a:t>válaszadási hajlandóság növelése (fiatalok)</a:t>
            </a:r>
          </a:p>
          <a:p>
            <a:pPr lvl="1" fontAlgn="base"/>
            <a:r>
              <a:rPr lang="en-GB">
                <a:solidFill>
                  <a:srgbClr val="C3B5A2"/>
                </a:solidFill>
              </a:rPr>
              <a:t>más beköszönés</a:t>
            </a:r>
          </a:p>
          <a:p>
            <a:pPr lvl="1" fontAlgn="base"/>
            <a:r>
              <a:rPr lang="en-GB">
                <a:solidFill>
                  <a:srgbClr val="C3B5A2"/>
                </a:solidFill>
              </a:rPr>
              <a:t>webes, hangalapú megoldás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CA4BDB-7CD2-E7E0-E6C3-DDDE1D4992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2" name="nora-ujvaltozat-vapi.mp3">
            <a:hlinkClick r:id="" action="ppaction://media"/>
            <a:extLst>
              <a:ext uri="{FF2B5EF4-FFF2-40B4-BE49-F238E27FC236}">
                <a16:creationId xmlns:a16="http://schemas.microsoft.com/office/drawing/2014/main" id="{370CC3D7-CBAC-6E0C-149E-719CF1400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4508" y="6184800"/>
            <a:ext cx="551024" cy="55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1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FB9F7-B085-2187-D963-8E038E030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uit with a cape flying&#10;&#10;AI-generated content may be incorrect.">
            <a:extLst>
              <a:ext uri="{FF2B5EF4-FFF2-40B4-BE49-F238E27FC236}">
                <a16:creationId xmlns:a16="http://schemas.microsoft.com/office/drawing/2014/main" id="{F0BAF0B7-725A-EA17-DAA0-9A68EB3E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847" y="-62630"/>
            <a:ext cx="4572000" cy="6858000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1E3D9E4B-25F4-94BC-D3FD-AB52946A72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B322BCC6-8FA0-6B16-1F84-2D976182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1" y="365125"/>
            <a:ext cx="10727499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Hova tovább?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293FD69-EC4D-F117-BAC3-48A2054B49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301" y="1825625"/>
            <a:ext cx="5996031" cy="4667250"/>
          </a:xfrm>
        </p:spPr>
        <p:txBody>
          <a:bodyPr>
            <a:normAutofit/>
          </a:bodyPr>
          <a:lstStyle/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Klasszikus CATI szolgáltatás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Újszerű gépi telefonos kérdezések </a:t>
            </a:r>
            <a:br>
              <a:rPr lang="hu-HU">
                <a:solidFill>
                  <a:srgbClr val="C3B5A2"/>
                </a:solidFill>
              </a:rPr>
            </a:br>
            <a:r>
              <a:rPr lang="hu-HU">
                <a:solidFill>
                  <a:srgbClr val="C3B5A2"/>
                </a:solidFill>
              </a:rPr>
              <a:t>(innováció, együtt a szakmával!)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Együttműködés az akadémiával</a:t>
            </a:r>
          </a:p>
          <a:p>
            <a:pPr marL="971550" lvl="1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kutatás</a:t>
            </a:r>
          </a:p>
          <a:p>
            <a:pPr marL="971550" lvl="1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diákok képzése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Közszféra támogatása (pl. KSH, </a:t>
            </a:r>
            <a:br>
              <a:rPr lang="hu-HU">
                <a:solidFill>
                  <a:srgbClr val="C3B5A2"/>
                </a:solidFill>
              </a:rPr>
            </a:br>
            <a:r>
              <a:rPr lang="hu-HU">
                <a:solidFill>
                  <a:srgbClr val="C3B5A2"/>
                </a:solidFill>
              </a:rPr>
              <a:t>önkormányzatok) kutatásokkal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Új ügyfél insightok, kutatási lehetőségek cégeknek</a:t>
            </a:r>
            <a:endParaRPr lang="en-GB">
              <a:solidFill>
                <a:srgbClr val="C3B5A2"/>
              </a:solidFill>
            </a:endParaRPr>
          </a:p>
        </p:txBody>
      </p:sp>
      <p:sp>
        <p:nvSpPr>
          <p:cNvPr id="2" name="Content Placeholder 9">
            <a:extLst>
              <a:ext uri="{FF2B5EF4-FFF2-40B4-BE49-F238E27FC236}">
                <a16:creationId xmlns:a16="http://schemas.microsoft.com/office/drawing/2014/main" id="{1BE076D8-31E5-92FB-0ECA-8A3AE26C70AB}"/>
              </a:ext>
            </a:extLst>
          </p:cNvPr>
          <p:cNvSpPr txBox="1">
            <a:spLocks/>
          </p:cNvSpPr>
          <p:nvPr/>
        </p:nvSpPr>
        <p:spPr>
          <a:xfrm>
            <a:off x="7331255" y="1825625"/>
            <a:ext cx="4303576" cy="44462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hu-HU" sz="3600" b="1">
                <a:solidFill>
                  <a:srgbClr val="C3B5A2"/>
                </a:solidFill>
              </a:rPr>
              <a:t>BUSINESS</a:t>
            </a:r>
            <a:endParaRPr lang="hu-HU" b="1">
              <a:solidFill>
                <a:srgbClr val="C3B5A2"/>
              </a:solidFill>
            </a:endParaRPr>
          </a:p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ügyfélszolgálatok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információs központok</a:t>
            </a:r>
          </a:p>
          <a:p>
            <a:pPr marL="514350" indent="-514350" fontAlgn="base">
              <a:buFont typeface="+mj-lt"/>
              <a:buAutoNum type="arabicPeriod"/>
            </a:pPr>
            <a:r>
              <a:rPr lang="hu-HU">
                <a:solidFill>
                  <a:srgbClr val="C3B5A2"/>
                </a:solidFill>
              </a:rPr>
              <a:t>telesales támogatás</a:t>
            </a:r>
            <a:endParaRPr lang="en-GB">
              <a:solidFill>
                <a:srgbClr val="C3B5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8927A0-6FBC-760B-5A63-505916830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B1952584-5A42-F85B-3DC9-65BA1992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79" t="12772" r="12779" b="12772"/>
          <a:stretch>
            <a:fillRect/>
          </a:stretch>
        </p:blipFill>
        <p:spPr>
          <a:xfrm>
            <a:off x="9919266" y="0"/>
            <a:ext cx="2160000" cy="2160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24DEF4F5-A30D-1F67-44FD-24A4BFCE7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365125"/>
            <a:ext cx="10515600" cy="6211521"/>
          </a:xfrm>
        </p:spPr>
        <p:txBody>
          <a:bodyPr anchor="t">
            <a:normAutofit/>
          </a:bodyPr>
          <a:lstStyle/>
          <a:p>
            <a:r>
              <a:rPr lang="en-HU">
                <a:solidFill>
                  <a:srgbClr val="C3B5A2"/>
                </a:solidFill>
              </a:rPr>
              <a:t>Nóra </a:t>
            </a:r>
            <a:br>
              <a:rPr lang="en-HU">
                <a:solidFill>
                  <a:srgbClr val="C3B5A2"/>
                </a:solidFill>
              </a:rPr>
            </a:br>
            <a:r>
              <a:rPr lang="en-HU">
                <a:solidFill>
                  <a:srgbClr val="C3B5A2"/>
                </a:solidFill>
              </a:rPr>
              <a:t>búcsúzik</a:t>
            </a:r>
            <a:br>
              <a:rPr lang="en-HU">
                <a:solidFill>
                  <a:srgbClr val="C3B5A2"/>
                </a:solidFill>
              </a:rPr>
            </a:br>
            <a:br>
              <a:rPr lang="en-HU">
                <a:solidFill>
                  <a:srgbClr val="C3B5A2"/>
                </a:solidFill>
              </a:rPr>
            </a:br>
            <a:br>
              <a:rPr lang="en-HU">
                <a:solidFill>
                  <a:srgbClr val="C3B5A2"/>
                </a:solidFill>
              </a:rPr>
            </a:br>
            <a:r>
              <a:rPr lang="en-HU">
                <a:solidFill>
                  <a:srgbClr val="C3B5A2"/>
                </a:solidFill>
              </a:rPr>
              <a:t>Köszönjük</a:t>
            </a:r>
            <a:br>
              <a:rPr lang="en-HU">
                <a:solidFill>
                  <a:srgbClr val="C3B5A2"/>
                </a:solidFill>
              </a:rPr>
            </a:br>
            <a:r>
              <a:rPr lang="en-HU">
                <a:solidFill>
                  <a:srgbClr val="C3B5A2"/>
                </a:solidFill>
              </a:rPr>
              <a:t>a figyelmet!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A36C1D-22A3-59A9-49ED-DAEE86ED3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8724" y="1837348"/>
            <a:ext cx="5181600" cy="4351338"/>
          </a:xfrm>
        </p:spPr>
        <p:txBody>
          <a:bodyPr anchor="b"/>
          <a:lstStyle/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BME TMIT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Clementine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SpeechTex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Wozavez Consulting</a:t>
            </a:r>
          </a:p>
        </p:txBody>
      </p:sp>
      <p:pic>
        <p:nvPicPr>
          <p:cNvPr id="3" name="Picture 2" descr="A person with a painted face holding a phone&#10;&#10;AI-generated content may be incorrect.">
            <a:extLst>
              <a:ext uri="{FF2B5EF4-FFF2-40B4-BE49-F238E27FC236}">
                <a16:creationId xmlns:a16="http://schemas.microsoft.com/office/drawing/2014/main" id="{9C52F4B1-67BE-C21A-D7DD-76AACFA1E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277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7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308CEF-E542-F0C4-0908-AECD541D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1CF8C8E-7388-78FC-6C45-BA927849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79" t="12772" r="12779" b="12772"/>
          <a:stretch>
            <a:fillRect/>
          </a:stretch>
        </p:blipFill>
        <p:spPr>
          <a:xfrm>
            <a:off x="9919266" y="0"/>
            <a:ext cx="2160000" cy="2160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9361451-A533-D549-07D7-316E1EC5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365125"/>
            <a:ext cx="10515600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Bemutatom</a:t>
            </a:r>
            <a:br>
              <a:rPr lang="en-HU">
                <a:solidFill>
                  <a:srgbClr val="C3B5A2"/>
                </a:solidFill>
              </a:rPr>
            </a:br>
            <a:r>
              <a:rPr lang="en-HU">
                <a:solidFill>
                  <a:srgbClr val="C3B5A2"/>
                </a:solidFill>
              </a:rPr>
              <a:t>Nórát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AC65D-D965-C0CF-9512-B99518AB4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8724" y="1837348"/>
            <a:ext cx="5181600" cy="4351338"/>
          </a:xfrm>
        </p:spPr>
        <p:txBody>
          <a:bodyPr anchor="b"/>
          <a:lstStyle/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BME TMIT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Clementine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SpeechTex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Wozavez Consulting</a:t>
            </a:r>
          </a:p>
        </p:txBody>
      </p:sp>
      <p:pic>
        <p:nvPicPr>
          <p:cNvPr id="16" name="Picture 15" descr="A person wearing a robot garment&#10;&#10;AI-generated content may be incorrect.">
            <a:extLst>
              <a:ext uri="{FF2B5EF4-FFF2-40B4-BE49-F238E27FC236}">
                <a16:creationId xmlns:a16="http://schemas.microsoft.com/office/drawing/2014/main" id="{05CCE761-3B6C-ECA3-4F05-31DD5DA17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041" y="492369"/>
            <a:ext cx="42291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06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308CEF-E542-F0C4-0908-AECD541D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1CF8C8E-7388-78FC-6C45-BA9278493E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79" t="12772" r="12779" b="12772"/>
          <a:stretch>
            <a:fillRect/>
          </a:stretch>
        </p:blipFill>
        <p:spPr>
          <a:xfrm>
            <a:off x="9919266" y="0"/>
            <a:ext cx="2160000" cy="216000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9361451-A533-D549-07D7-316E1EC55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77" y="365125"/>
            <a:ext cx="10515600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Bemutatom</a:t>
            </a:r>
            <a:br>
              <a:rPr lang="en-HU">
                <a:solidFill>
                  <a:srgbClr val="C3B5A2"/>
                </a:solidFill>
              </a:rPr>
            </a:br>
            <a:r>
              <a:rPr lang="en-HU">
                <a:solidFill>
                  <a:srgbClr val="C3B5A2"/>
                </a:solidFill>
              </a:rPr>
              <a:t>Nórát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AC65D-D965-C0CF-9512-B99518AB4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8724" y="1837348"/>
            <a:ext cx="5181600" cy="4351338"/>
          </a:xfrm>
        </p:spPr>
        <p:txBody>
          <a:bodyPr anchor="b"/>
          <a:lstStyle/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BME TMIT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Clementine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SpeechTex</a:t>
            </a:r>
          </a:p>
          <a:p>
            <a:pPr marL="0" indent="0" algn="r">
              <a:buNone/>
            </a:pPr>
            <a:r>
              <a:rPr lang="en-HU">
                <a:solidFill>
                  <a:srgbClr val="C3B5A2"/>
                </a:solidFill>
              </a:rPr>
              <a:t>Wozavez Consulting</a:t>
            </a:r>
          </a:p>
        </p:txBody>
      </p:sp>
      <p:pic>
        <p:nvPicPr>
          <p:cNvPr id="12" name="noravagyok.mp3">
            <a:hlinkClick r:id="" action="ppaction://media"/>
            <a:extLst>
              <a:ext uri="{FF2B5EF4-FFF2-40B4-BE49-F238E27FC236}">
                <a16:creationId xmlns:a16="http://schemas.microsoft.com/office/drawing/2014/main" id="{3A067CAD-4970-96A9-2684-F7D57FF363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5680075"/>
            <a:ext cx="812800" cy="812800"/>
          </a:xfrm>
          <a:prstGeom prst="rect">
            <a:avLst/>
          </a:prstGeom>
        </p:spPr>
      </p:pic>
      <p:pic>
        <p:nvPicPr>
          <p:cNvPr id="16" name="Picture 15" descr="A person wearing a robot garment&#10;&#10;AI-generated content may be incorrect.">
            <a:extLst>
              <a:ext uri="{FF2B5EF4-FFF2-40B4-BE49-F238E27FC236}">
                <a16:creationId xmlns:a16="http://schemas.microsoft.com/office/drawing/2014/main" id="{05CCE761-3B6C-ECA3-4F05-31DD5DA173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3041" y="492369"/>
            <a:ext cx="422910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0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308CEF-E542-F0C4-0908-AECD541DD3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1CF8C8E-7388-78FC-6C45-BA9278493E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9361451-A533-D549-07D7-316E1EC55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Még egy kutatóintézet?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ED74FD2-BB5B-C7DB-962F-BE9368526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7166" y="1462212"/>
            <a:ext cx="2919047" cy="1325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HU" sz="8800">
                <a:solidFill>
                  <a:srgbClr val="C3B5A2"/>
                </a:solidFill>
              </a:rPr>
              <a:t>NEM!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C4AC65D-D965-C0CF-9512-B99518AB4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6660" y="1520825"/>
            <a:ext cx="5480538" cy="466896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GB" sz="4300" dirty="0" err="1">
                <a:solidFill>
                  <a:srgbClr val="C3B5A2"/>
                </a:solidFill>
              </a:rPr>
              <a:t>MERT</a:t>
            </a:r>
          </a:p>
          <a:p>
            <a:r>
              <a:rPr lang="en-GB" dirty="0" err="1">
                <a:solidFill>
                  <a:srgbClr val="C3B5A2"/>
                </a:solidFill>
              </a:rPr>
              <a:t>skálázható</a:t>
            </a:r>
            <a:r>
              <a:rPr lang="en-GB" dirty="0">
                <a:solidFill>
                  <a:srgbClr val="C3B5A2"/>
                </a:solidFill>
              </a:rPr>
              <a:t> - </a:t>
            </a:r>
            <a:r>
              <a:rPr lang="en-GB" dirty="0" err="1">
                <a:solidFill>
                  <a:srgbClr val="C3B5A2"/>
                </a:solidFill>
              </a:rPr>
              <a:t>gyorsabb</a:t>
            </a:r>
            <a:r>
              <a:rPr lang="en-GB" dirty="0">
                <a:solidFill>
                  <a:srgbClr val="C3B5A2"/>
                </a:solidFill>
              </a:rPr>
              <a:t> (</a:t>
            </a:r>
            <a:r>
              <a:rPr lang="en-GB" dirty="0" err="1">
                <a:solidFill>
                  <a:srgbClr val="C3B5A2"/>
                </a:solidFill>
              </a:rPr>
              <a:t>lehet</a:t>
            </a:r>
            <a:r>
              <a:rPr lang="en-GB" dirty="0">
                <a:solidFill>
                  <a:srgbClr val="C3B5A2"/>
                </a:solidFill>
              </a:rPr>
              <a:t>)</a:t>
            </a:r>
            <a:endParaRPr lang="en-GB" b="0" dirty="0">
              <a:solidFill>
                <a:srgbClr val="C3B5A2"/>
              </a:solidFill>
              <a:effectLst/>
            </a:endParaRPr>
          </a:p>
          <a:p>
            <a:r>
              <a:rPr lang="en-GB" dirty="0" err="1">
                <a:solidFill>
                  <a:srgbClr val="C3B5A2"/>
                </a:solidFill>
              </a:rPr>
              <a:t>visszahív</a:t>
            </a:r>
            <a:r>
              <a:rPr lang="en-GB" dirty="0">
                <a:solidFill>
                  <a:srgbClr val="C3B5A2"/>
                </a:solidFill>
              </a:rPr>
              <a:t> </a:t>
            </a:r>
            <a:r>
              <a:rPr lang="en-GB" dirty="0" err="1">
                <a:solidFill>
                  <a:srgbClr val="C3B5A2"/>
                </a:solidFill>
              </a:rPr>
              <a:t>alkalmas</a:t>
            </a:r>
            <a:r>
              <a:rPr lang="en-GB" dirty="0">
                <a:solidFill>
                  <a:srgbClr val="C3B5A2"/>
                </a:solidFill>
              </a:rPr>
              <a:t> </a:t>
            </a:r>
            <a:r>
              <a:rPr lang="en-GB" dirty="0" err="1">
                <a:solidFill>
                  <a:srgbClr val="C3B5A2"/>
                </a:solidFill>
              </a:rPr>
              <a:t>időpontban</a:t>
            </a:r>
            <a:endParaRPr lang="en-GB" b="0" dirty="0">
              <a:solidFill>
                <a:srgbClr val="C3B5A2"/>
              </a:solidFill>
              <a:effectLst/>
            </a:endParaRPr>
          </a:p>
          <a:p>
            <a:r>
              <a:rPr lang="en-GB" dirty="0" err="1">
                <a:solidFill>
                  <a:srgbClr val="C3B5A2"/>
                </a:solidFill>
              </a:rPr>
              <a:t>objektív (nem befolyásol)</a:t>
            </a:r>
            <a:endParaRPr lang="en-GB" b="0" dirty="0">
              <a:solidFill>
                <a:srgbClr val="C3B5A2"/>
              </a:solidFill>
              <a:effectLst/>
            </a:endParaRPr>
          </a:p>
          <a:p>
            <a:r>
              <a:rPr lang="en-GB" dirty="0" err="1">
                <a:solidFill>
                  <a:srgbClr val="C3B5A2"/>
                </a:solidFill>
              </a:rPr>
              <a:t>nagyobb</a:t>
            </a:r>
            <a:r>
              <a:rPr lang="en-GB" dirty="0">
                <a:solidFill>
                  <a:srgbClr val="C3B5A2"/>
                </a:solidFill>
              </a:rPr>
              <a:t> </a:t>
            </a:r>
            <a:r>
              <a:rPr lang="en-GB" dirty="0" err="1">
                <a:solidFill>
                  <a:srgbClr val="C3B5A2"/>
                </a:solidFill>
              </a:rPr>
              <a:t>válaszadási</a:t>
            </a:r>
            <a:r>
              <a:rPr lang="en-GB" dirty="0">
                <a:solidFill>
                  <a:srgbClr val="C3B5A2"/>
                </a:solidFill>
              </a:rPr>
              <a:t> </a:t>
            </a:r>
            <a:r>
              <a:rPr lang="en-GB" dirty="0" err="1">
                <a:solidFill>
                  <a:srgbClr val="C3B5A2"/>
                </a:solidFill>
              </a:rPr>
              <a:t>hajlandóság</a:t>
            </a:r>
            <a:r>
              <a:rPr lang="en-GB" dirty="0">
                <a:solidFill>
                  <a:srgbClr val="C3B5A2"/>
                </a:solidFill>
              </a:rPr>
              <a:t> (</a:t>
            </a:r>
            <a:r>
              <a:rPr lang="en-GB" dirty="0" err="1">
                <a:solidFill>
                  <a:srgbClr val="C3B5A2"/>
                </a:solidFill>
              </a:rPr>
              <a:t>anonimitás</a:t>
            </a:r>
            <a:r>
              <a:rPr lang="en-GB" dirty="0">
                <a:solidFill>
                  <a:srgbClr val="C3B5A2"/>
                </a:solidFill>
              </a:rPr>
              <a:t> = </a:t>
            </a:r>
            <a:r>
              <a:rPr lang="en-GB" dirty="0" err="1">
                <a:solidFill>
                  <a:srgbClr val="C3B5A2"/>
                </a:solidFill>
              </a:rPr>
              <a:t>bizalom</a:t>
            </a:r>
            <a:r>
              <a:rPr lang="en-GB" dirty="0">
                <a:solidFill>
                  <a:srgbClr val="C3B5A2"/>
                </a:solidFill>
              </a:rPr>
              <a:t>)</a:t>
            </a:r>
            <a:endParaRPr lang="en-GB" b="0" dirty="0">
              <a:solidFill>
                <a:srgbClr val="C3B5A2"/>
              </a:solidFill>
              <a:effectLst/>
            </a:endParaRPr>
          </a:p>
          <a:p>
            <a:r>
              <a:rPr lang="en-GB" dirty="0" err="1">
                <a:solidFill>
                  <a:srgbClr val="C3B5A2"/>
                </a:solidFill>
              </a:rPr>
              <a:t>rugalmas</a:t>
            </a:r>
            <a:endParaRPr lang="en-GB" b="0" dirty="0">
              <a:solidFill>
                <a:srgbClr val="C3B5A2"/>
              </a:solidFill>
              <a:effectLst/>
            </a:endParaRPr>
          </a:p>
          <a:p>
            <a:r>
              <a:rPr lang="en-GB" dirty="0" err="1">
                <a:solidFill>
                  <a:srgbClr val="C3B5A2"/>
                </a:solidFill>
              </a:rPr>
              <a:t>tesztelhető</a:t>
            </a:r>
            <a:r>
              <a:rPr lang="en-GB" dirty="0">
                <a:solidFill>
                  <a:srgbClr val="C3B5A2"/>
                </a:solidFill>
              </a:rPr>
              <a:t> </a:t>
            </a:r>
            <a:endParaRPr lang="en-GB" b="0" dirty="0">
              <a:solidFill>
                <a:srgbClr val="C3B5A2"/>
              </a:solidFill>
              <a:effectLst/>
            </a:endParaRPr>
          </a:p>
          <a:p>
            <a:r>
              <a:rPr lang="en-GB" dirty="0" err="1">
                <a:solidFill>
                  <a:srgbClr val="C3B5A2"/>
                </a:solidFill>
              </a:rPr>
              <a:t>saját</a:t>
            </a:r>
            <a:r>
              <a:rPr lang="en-GB" dirty="0">
                <a:solidFill>
                  <a:srgbClr val="C3B5A2"/>
                </a:solidFill>
              </a:rPr>
              <a:t> </a:t>
            </a:r>
            <a:r>
              <a:rPr lang="en-GB" dirty="0" err="1">
                <a:solidFill>
                  <a:srgbClr val="C3B5A2"/>
                </a:solidFill>
              </a:rPr>
              <a:t>folyamatokba</a:t>
            </a:r>
            <a:r>
              <a:rPr lang="en-GB" dirty="0">
                <a:solidFill>
                  <a:srgbClr val="C3B5A2"/>
                </a:solidFill>
              </a:rPr>
              <a:t> is </a:t>
            </a:r>
            <a:r>
              <a:rPr lang="en-GB" dirty="0" err="1">
                <a:solidFill>
                  <a:srgbClr val="C3B5A2"/>
                </a:solidFill>
              </a:rPr>
              <a:t>beépíthető</a:t>
            </a:r>
            <a:endParaRPr lang="en-GB" b="0" dirty="0">
              <a:solidFill>
                <a:srgbClr val="C3B5A2"/>
              </a:solidFill>
              <a:effectLst/>
            </a:endParaRPr>
          </a:p>
        </p:txBody>
      </p:sp>
      <p:pic>
        <p:nvPicPr>
          <p:cNvPr id="3" name="Picture 2" descr="A group of people running towards a sign&#10;&#10;AI-generated content may be incorrect.">
            <a:extLst>
              <a:ext uri="{FF2B5EF4-FFF2-40B4-BE49-F238E27FC236}">
                <a16:creationId xmlns:a16="http://schemas.microsoft.com/office/drawing/2014/main" id="{F053E7A8-8392-9BCA-6B40-3CD25C4E1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858113"/>
            <a:ext cx="6021265" cy="4014176"/>
          </a:xfrm>
          <a:prstGeom prst="rect">
            <a:avLst/>
          </a:prstGeom>
        </p:spPr>
      </p:pic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4EFFCA5D-D9AC-941C-A1AB-4188EFB3B3DB}"/>
              </a:ext>
            </a:extLst>
          </p:cNvPr>
          <p:cNvSpPr txBox="1">
            <a:spLocks/>
          </p:cNvSpPr>
          <p:nvPr/>
        </p:nvSpPr>
        <p:spPr>
          <a:xfrm>
            <a:off x="3613636" y="1532549"/>
            <a:ext cx="2302020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sz="5400">
                <a:solidFill>
                  <a:srgbClr val="C3B5A2"/>
                </a:solidFill>
              </a:rPr>
              <a:t>A beszédalapú adatgyűjtést helyezzük MI alapokra.</a:t>
            </a:r>
            <a:endParaRPr lang="en-HU" sz="5400">
              <a:solidFill>
                <a:srgbClr val="C3B5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build="p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868405-4EB1-53B8-4E91-19B0F086F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494F4C74-224D-E33E-6577-44585399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66DC8A8-3112-C856-CA35-9D79EF13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Hogyan működik?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23FC908-1A15-44BE-80B4-43BCA56FE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21215" cy="4351338"/>
          </a:xfrm>
        </p:spPr>
        <p:txBody>
          <a:bodyPr>
            <a:normAutofit/>
          </a:bodyPr>
          <a:lstStyle/>
          <a:p>
            <a:r>
              <a:rPr lang="en-HU">
                <a:solidFill>
                  <a:srgbClr val="C3B5A2"/>
                </a:solidFill>
              </a:rPr>
              <a:t>Call center</a:t>
            </a:r>
          </a:p>
          <a:p>
            <a:r>
              <a:rPr lang="en-HU">
                <a:solidFill>
                  <a:srgbClr val="C3B5A2"/>
                </a:solidFill>
              </a:rPr>
              <a:t>TTS (előre generálva) </a:t>
            </a:r>
            <a:br>
              <a:rPr lang="en-HU">
                <a:solidFill>
                  <a:srgbClr val="C3B5A2"/>
                </a:solidFill>
              </a:rPr>
            </a:br>
            <a:r>
              <a:rPr lang="en-HU">
                <a:solidFill>
                  <a:srgbClr val="C3B5A2"/>
                </a:solidFill>
              </a:rPr>
              <a:t>+ STT (leirat)</a:t>
            </a:r>
          </a:p>
          <a:p>
            <a:r>
              <a:rPr lang="en-HU">
                <a:solidFill>
                  <a:srgbClr val="C3B5A2"/>
                </a:solidFill>
              </a:rPr>
              <a:t>Hanga + ChatGPT 4o mini (vezérlés, szöveganalitika) 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elágazások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visszakérdezés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terminálás</a:t>
            </a:r>
          </a:p>
          <a:p>
            <a:r>
              <a:rPr lang="en-HU">
                <a:solidFill>
                  <a:srgbClr val="C3B5A2"/>
                </a:solidFill>
              </a:rPr>
              <a:t>elemzés (klaszterezés, elkódolás)</a:t>
            </a:r>
          </a:p>
          <a:p>
            <a:endParaRPr lang="en-HU">
              <a:solidFill>
                <a:srgbClr val="C3B5A2"/>
              </a:solidFill>
            </a:endParaRPr>
          </a:p>
          <a:p>
            <a:endParaRPr lang="en-HU">
              <a:solidFill>
                <a:srgbClr val="C3B5A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803959-4A74-B465-ED11-45453215AE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49580" y="960859"/>
            <a:ext cx="5429684" cy="58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83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E34409-AE2A-1B47-D818-52C242180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A9BC1349-CB81-181F-EB99-985FDD5809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B534762-7E3B-35A3-5848-A2BAB396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1" y="365125"/>
            <a:ext cx="10727499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Első pilot - kutatás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B57196C-CA46-0735-C482-7F93DB2C1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301" y="1825625"/>
            <a:ext cx="6651321" cy="4667250"/>
          </a:xfrm>
        </p:spPr>
        <p:txBody>
          <a:bodyPr>
            <a:normAutofit/>
          </a:bodyPr>
          <a:lstStyle/>
          <a:p>
            <a:r>
              <a:rPr lang="en-HU">
                <a:solidFill>
                  <a:srgbClr val="C3B5A2"/>
                </a:solidFill>
              </a:rPr>
              <a:t>május 13-16</a:t>
            </a:r>
          </a:p>
          <a:p>
            <a:r>
              <a:rPr lang="en-HU">
                <a:solidFill>
                  <a:srgbClr val="C3B5A2"/>
                </a:solidFill>
              </a:rPr>
              <a:t>DEMO kutatás: </a:t>
            </a:r>
            <a:r>
              <a:rPr lang="en-HU" b="1">
                <a:solidFill>
                  <a:srgbClr val="C3B5A2"/>
                </a:solidFill>
              </a:rPr>
              <a:t>hogy vagyunk?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demográfia (kor, nem, lakóhely, végzettség)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közérzet (és okozója)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ország fő problémája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háborús fenyegetettség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élet (megélhetés, megtakarítás, egészségügy, gyerekeink jövője)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pártpreferencia</a:t>
            </a:r>
          </a:p>
          <a:p>
            <a:pPr lvl="1"/>
            <a:r>
              <a:rPr lang="en-HU">
                <a:solidFill>
                  <a:srgbClr val="C3B5A2"/>
                </a:solidFill>
              </a:rPr>
              <a:t>MI?</a:t>
            </a:r>
          </a:p>
          <a:p>
            <a:r>
              <a:rPr lang="en-HU">
                <a:solidFill>
                  <a:srgbClr val="C3B5A2"/>
                </a:solidFill>
              </a:rPr>
              <a:t>Sajtó?</a:t>
            </a:r>
          </a:p>
          <a:p>
            <a:pPr lvl="1"/>
            <a:endParaRPr lang="en-HU">
              <a:solidFill>
                <a:srgbClr val="C3B5A2"/>
              </a:solidFill>
            </a:endParaRPr>
          </a:p>
          <a:p>
            <a:endParaRPr lang="en-HU">
              <a:solidFill>
                <a:srgbClr val="C3B5A2"/>
              </a:solidFill>
            </a:endParaRPr>
          </a:p>
          <a:p>
            <a:endParaRPr lang="en-HU">
              <a:solidFill>
                <a:srgbClr val="C3B5A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3E237-72A2-5115-B8B3-6B97CB576F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77622" y="1825625"/>
            <a:ext cx="407617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HU">
                <a:solidFill>
                  <a:srgbClr val="C3B5A2"/>
                </a:solidFill>
              </a:rPr>
              <a:t>Módszertan</a:t>
            </a:r>
          </a:p>
          <a:p>
            <a:r>
              <a:rPr lang="en-HU">
                <a:solidFill>
                  <a:srgbClr val="C3B5A2"/>
                </a:solidFill>
              </a:rPr>
              <a:t>véletlen telefonszámok</a:t>
            </a:r>
          </a:p>
          <a:p>
            <a:r>
              <a:rPr lang="en-HU">
                <a:solidFill>
                  <a:srgbClr val="C3B5A2"/>
                </a:solidFill>
              </a:rPr>
              <a:t>reprezentativitás</a:t>
            </a:r>
          </a:p>
          <a:p>
            <a:r>
              <a:rPr lang="en-HU">
                <a:solidFill>
                  <a:srgbClr val="C3B5A2"/>
                </a:solidFill>
              </a:rPr>
              <a:t>súlyozás</a:t>
            </a:r>
          </a:p>
        </p:txBody>
      </p:sp>
    </p:spTree>
    <p:extLst>
      <p:ext uri="{BB962C8B-B14F-4D97-AF65-F5344CB8AC3E}">
        <p14:creationId xmlns:p14="http://schemas.microsoft.com/office/powerpoint/2010/main" val="97309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3A94B2-D602-E58F-340D-958575821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25E97E0E-CED1-8AED-5C6F-4BB105FCF5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F73ABE5-F67B-DCA5-F880-8E8DCB565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1" y="365125"/>
            <a:ext cx="10727499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Első pilot - alapszámok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D785F31-314D-51AD-11AC-5A6C7FBCC2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018273"/>
              </p:ext>
            </p:extLst>
          </p:nvPr>
        </p:nvGraphicFramePr>
        <p:xfrm>
          <a:off x="715949" y="1448496"/>
          <a:ext cx="3236012" cy="1196340"/>
        </p:xfrm>
        <a:graphic>
          <a:graphicData uri="http://schemas.openxmlformats.org/drawingml/2006/table">
            <a:tbl>
              <a:tblPr/>
              <a:tblGrid>
                <a:gridCol w="1465827">
                  <a:extLst>
                    <a:ext uri="{9D8B030D-6E8A-4147-A177-3AD203B41FA5}">
                      <a16:colId xmlns:a16="http://schemas.microsoft.com/office/drawing/2014/main" val="2621294515"/>
                    </a:ext>
                  </a:extLst>
                </a:gridCol>
                <a:gridCol w="979709">
                  <a:extLst>
                    <a:ext uri="{9D8B030D-6E8A-4147-A177-3AD203B41FA5}">
                      <a16:colId xmlns:a16="http://schemas.microsoft.com/office/drawing/2014/main" val="3227075076"/>
                    </a:ext>
                  </a:extLst>
                </a:gridCol>
                <a:gridCol w="790476">
                  <a:extLst>
                    <a:ext uri="{9D8B030D-6E8A-4147-A177-3AD203B41FA5}">
                      <a16:colId xmlns:a16="http://schemas.microsoft.com/office/drawing/2014/main" val="183739189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Indított hívások: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238,636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198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C3B5A2"/>
                          </a:solidFill>
                          <a:effectLst/>
                          <a:latin typeface="Calibri" panose="020F0502020204030204" pitchFamily="34" charset="0"/>
                        </a:rPr>
                        <a:t>nem vette fel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0" i="0" u="none" strike="noStrike">
                          <a:solidFill>
                            <a:srgbClr val="C3B5A2"/>
                          </a:solidFill>
                          <a:effectLst/>
                          <a:latin typeface="Calibri" panose="020F0502020204030204" pitchFamily="34" charset="0"/>
                        </a:rPr>
                        <a:t>214,691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0" i="0" u="none" strike="noStrike">
                          <a:solidFill>
                            <a:srgbClr val="C3B5A2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6427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C3B5A2"/>
                          </a:solidFill>
                          <a:effectLst/>
                          <a:latin typeface="Calibri" panose="020F0502020204030204" pitchFamily="34" charset="0"/>
                        </a:rPr>
                        <a:t>nem töltötte ki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0" i="0" u="none" strike="noStrike">
                          <a:solidFill>
                            <a:srgbClr val="C3B5A2"/>
                          </a:solidFill>
                          <a:effectLst/>
                          <a:latin typeface="Calibri" panose="020F0502020204030204" pitchFamily="34" charset="0"/>
                        </a:rPr>
                        <a:t>22,537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0" i="0" u="none" strike="noStrike">
                          <a:solidFill>
                            <a:srgbClr val="C3B5A2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73924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>
                          <a:solidFill>
                            <a:srgbClr val="C3B5A2"/>
                          </a:solidFill>
                          <a:effectLst/>
                          <a:latin typeface="Calibri" panose="020F0502020204030204" pitchFamily="34" charset="0"/>
                        </a:rPr>
                        <a:t>kitöltötte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1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1,408 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HU" sz="1600" b="0" i="0" u="none" strike="noStrike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0.6%</a:t>
                      </a:r>
                    </a:p>
                  </a:txBody>
                  <a:tcPr marL="9525" marR="9525" marT="952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841806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116FCAE-426E-91D6-1A1F-0D0176DE45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963506"/>
              </p:ext>
            </p:extLst>
          </p:nvPr>
        </p:nvGraphicFramePr>
        <p:xfrm>
          <a:off x="477448" y="2801815"/>
          <a:ext cx="3598904" cy="3370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DB48B15-A15D-DF96-4779-C6BE07F3F0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1819869"/>
              </p:ext>
            </p:extLst>
          </p:nvPr>
        </p:nvGraphicFramePr>
        <p:xfrm>
          <a:off x="4296548" y="2734040"/>
          <a:ext cx="3598904" cy="3472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58CBC0D-C43C-38ED-049B-751785A75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19843"/>
              </p:ext>
            </p:extLst>
          </p:nvPr>
        </p:nvGraphicFramePr>
        <p:xfrm>
          <a:off x="7640513" y="2742192"/>
          <a:ext cx="4017197" cy="3370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7831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Graphic spid="1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8F55B1-0DAA-D76A-CE93-09891E7E8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9ACE3-5F76-EDDD-6426-906086A334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"/>
          </a:blip>
          <a:srcRect/>
          <a:stretch/>
        </p:blipFill>
        <p:spPr>
          <a:xfrm rot="660027">
            <a:off x="-185171" y="-5151345"/>
            <a:ext cx="12562342" cy="19544602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928C1D42-7EB5-B8E8-5957-73569969677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1140747-1A3E-971E-DFBB-00308FF85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1" y="365125"/>
            <a:ext cx="10727499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Első pilot – nyitott kérdés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735E47D-CB54-9EDE-0756-444BE86CED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301" y="1432143"/>
            <a:ext cx="108725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HU">
                <a:solidFill>
                  <a:srgbClr val="C3B5A2"/>
                </a:solidFill>
              </a:rPr>
              <a:t>“</a:t>
            </a:r>
            <a:r>
              <a:rPr lang="en-GB">
                <a:solidFill>
                  <a:srgbClr val="C3B5A2"/>
                </a:solidFill>
              </a:rPr>
              <a:t>Mit gondol, mi a legnagyobb probléma ma az országban?”</a:t>
            </a:r>
            <a:endParaRPr lang="en-HU">
              <a:solidFill>
                <a:srgbClr val="C3B5A2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B91080E-09B1-A05A-EDF2-8750504833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494784"/>
              </p:ext>
            </p:extLst>
          </p:nvPr>
        </p:nvGraphicFramePr>
        <p:xfrm>
          <a:off x="-2729073" y="1432143"/>
          <a:ext cx="2315928" cy="2298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Kép 2">
            <a:extLst>
              <a:ext uri="{FF2B5EF4-FFF2-40B4-BE49-F238E27FC236}">
                <a16:creationId xmlns:a16="http://schemas.microsoft.com/office/drawing/2014/main" id="{ABF9A400-32F7-0CD2-B7BF-9E38D4A458A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90050" y="3429000"/>
            <a:ext cx="6039224" cy="3254297"/>
          </a:xfrm>
          <a:prstGeom prst="rect">
            <a:avLst/>
          </a:prstGeom>
          <a:effectLst>
            <a:softEdge rad="183200"/>
          </a:effectLst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4C0896F-4608-3DD5-4908-9573E8DC30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584077"/>
              </p:ext>
            </p:extLst>
          </p:nvPr>
        </p:nvGraphicFramePr>
        <p:xfrm>
          <a:off x="-552083" y="1808308"/>
          <a:ext cx="7857766" cy="5011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06984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62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EF7127-3266-2A0D-359E-BD8676484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EE93ADC8-6717-E5AD-5E15-ABA6EA0F6D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9" t="12772" r="12779" b="12772"/>
          <a:stretch>
            <a:fillRect/>
          </a:stretch>
        </p:blipFill>
        <p:spPr>
          <a:xfrm>
            <a:off x="10709752" y="62630"/>
            <a:ext cx="1369513" cy="136951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7E34C6E0-1275-01F8-7253-5DE1FD436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301" y="365125"/>
            <a:ext cx="10727499" cy="1325563"/>
          </a:xfrm>
        </p:spPr>
        <p:txBody>
          <a:bodyPr/>
          <a:lstStyle/>
          <a:p>
            <a:r>
              <a:rPr lang="en-HU">
                <a:solidFill>
                  <a:srgbClr val="C3B5A2"/>
                </a:solidFill>
              </a:rPr>
              <a:t>Első pilot –  milyen az MI?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BF27EFA-A314-1B8E-347A-B20F10BC3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6301" y="1432143"/>
            <a:ext cx="108725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>
                <a:solidFill>
                  <a:srgbClr val="C3B5A2"/>
                </a:solidFill>
              </a:rPr>
              <a:t>“Ön eddig egy mesterséges intelligencia által vezérelt robot asszisztenssel beszélgetett. Milyen érzés volt?”</a:t>
            </a:r>
            <a:endParaRPr lang="en-HU">
              <a:solidFill>
                <a:srgbClr val="C3B5A2"/>
              </a:solidFill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E127371-1AD8-3DCC-84D6-4FC51DA60C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717365"/>
              </p:ext>
            </p:extLst>
          </p:nvPr>
        </p:nvGraphicFramePr>
        <p:xfrm>
          <a:off x="-172099" y="2511360"/>
          <a:ext cx="4978400" cy="4197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9348619-76D4-667B-9105-9B34ABC36D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0903091"/>
              </p:ext>
            </p:extLst>
          </p:nvPr>
        </p:nvGraphicFramePr>
        <p:xfrm>
          <a:off x="4307785" y="2511360"/>
          <a:ext cx="4686926" cy="3796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329993-3A14-402B-138B-18E36C5F474F}"/>
              </a:ext>
            </a:extLst>
          </p:cNvPr>
          <p:cNvSpPr txBox="1"/>
          <p:nvPr/>
        </p:nvSpPr>
        <p:spPr>
          <a:xfrm>
            <a:off x="9112131" y="2587580"/>
            <a:ext cx="29671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U" b="1">
                <a:solidFill>
                  <a:srgbClr val="C3B5A2"/>
                </a:solidFill>
              </a:rPr>
              <a:t>Vélemények</a:t>
            </a:r>
          </a:p>
          <a:p>
            <a:endParaRPr lang="en-HU" b="1">
              <a:solidFill>
                <a:srgbClr val="C3B5A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>
                <a:solidFill>
                  <a:srgbClr val="BF321D"/>
                </a:solidFill>
              </a:rPr>
              <a:t>legalább kimondta, amit érzek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>
                <a:solidFill>
                  <a:srgbClr val="BF321D"/>
                </a:solidFill>
              </a:rPr>
              <a:t>legalább elmondhattam a véleményemet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>
                <a:solidFill>
                  <a:srgbClr val="BF321D"/>
                </a:solidFill>
              </a:rPr>
              <a:t>ugyanolyan, mint egy emberrel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 b="1">
                <a:solidFill>
                  <a:srgbClr val="BF321D"/>
                </a:solidFill>
              </a:rPr>
              <a:t>szuper voltál, cica!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U" sz="1600">
              <a:solidFill>
                <a:srgbClr val="C3B5A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>
                <a:solidFill>
                  <a:srgbClr val="0096C5"/>
                </a:solidFill>
              </a:rPr>
              <a:t>idegen, mesterséges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>
                <a:solidFill>
                  <a:srgbClr val="0096C5"/>
                </a:solidFill>
              </a:rPr>
              <a:t>félek az MI-től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>
                <a:solidFill>
                  <a:srgbClr val="0096C5"/>
                </a:solidFill>
              </a:rPr>
              <a:t>furcsa, de csak a hangszín miatt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U" sz="1600">
              <a:solidFill>
                <a:srgbClr val="C3B5A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U" sz="1600">
                <a:solidFill>
                  <a:schemeClr val="bg1"/>
                </a:solidFill>
              </a:rPr>
              <a:t>mikor végzel, szivi?</a:t>
            </a:r>
          </a:p>
        </p:txBody>
      </p:sp>
    </p:spTree>
    <p:extLst>
      <p:ext uri="{BB962C8B-B14F-4D97-AF65-F5344CB8AC3E}">
        <p14:creationId xmlns:p14="http://schemas.microsoft.com/office/powerpoint/2010/main" val="330944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392</Words>
  <Application>Microsoft Office PowerPoint</Application>
  <PresentationFormat>Szélesvásznú</PresentationFormat>
  <Paragraphs>115</Paragraphs>
  <Slides>12</Slides>
  <Notes>6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Kizökkenthetetlen AI kérdezőbiztossal az objektív közvéleménykutatásért</vt:lpstr>
      <vt:lpstr>Bemutatom Nórát</vt:lpstr>
      <vt:lpstr>Bemutatom Nórát</vt:lpstr>
      <vt:lpstr>Még egy kutatóintézet?</vt:lpstr>
      <vt:lpstr>Hogyan működik?</vt:lpstr>
      <vt:lpstr>Első pilot - kutatás</vt:lpstr>
      <vt:lpstr>Első pilot - alapszámok</vt:lpstr>
      <vt:lpstr>Első pilot – nyitott kérdés</vt:lpstr>
      <vt:lpstr>Első pilot –  milyen az MI?</vt:lpstr>
      <vt:lpstr>Mi következik?</vt:lpstr>
      <vt:lpstr>Hova tovább?</vt:lpstr>
      <vt:lpstr>Nóra  búcsúzik   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Pohly Ferenc</dc:creator>
  <cp:lastModifiedBy>István Szabó</cp:lastModifiedBy>
  <cp:revision>3</cp:revision>
  <dcterms:created xsi:type="dcterms:W3CDTF">2025-05-19T15:44:35Z</dcterms:created>
  <dcterms:modified xsi:type="dcterms:W3CDTF">2025-06-27T08:50:36Z</dcterms:modified>
</cp:coreProperties>
</file>