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</p:sldMasterIdLst>
  <p:notesMasterIdLst>
    <p:notesMasterId r:id="rId21"/>
  </p:notesMasterIdLst>
  <p:handoutMasterIdLst>
    <p:handoutMasterId r:id="rId22"/>
  </p:handoutMasterIdLst>
  <p:sldIdLst>
    <p:sldId id="409" r:id="rId3"/>
    <p:sldId id="701" r:id="rId4"/>
    <p:sldId id="692" r:id="rId5"/>
    <p:sldId id="691" r:id="rId6"/>
    <p:sldId id="693" r:id="rId7"/>
    <p:sldId id="704" r:id="rId8"/>
    <p:sldId id="649" r:id="rId9"/>
    <p:sldId id="694" r:id="rId10"/>
    <p:sldId id="696" r:id="rId11"/>
    <p:sldId id="695" r:id="rId12"/>
    <p:sldId id="650" r:id="rId13"/>
    <p:sldId id="705" r:id="rId14"/>
    <p:sldId id="698" r:id="rId15"/>
    <p:sldId id="699" r:id="rId16"/>
    <p:sldId id="708" r:id="rId17"/>
    <p:sldId id="700" r:id="rId18"/>
    <p:sldId id="703" r:id="rId19"/>
    <p:sldId id="706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cza Judit" initials="PJ" lastIdx="1" clrIdx="0">
    <p:extLst>
      <p:ext uri="{19B8F6BF-5375-455C-9EA6-DF929625EA0E}">
        <p15:presenceInfo xmlns:p15="http://schemas.microsoft.com/office/powerpoint/2012/main" userId="S::jpancza@clementine.hu::1ac11c5d-fe56-4aea-806b-24dd315449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E1F"/>
    <a:srgbClr val="D55025"/>
    <a:srgbClr val="E75024"/>
    <a:srgbClr val="E75025"/>
    <a:srgbClr val="F58A31"/>
    <a:srgbClr val="EC6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0" autoAdjust="0"/>
    <p:restoredTop sz="60703" autoAdjust="0"/>
  </p:normalViewPr>
  <p:slideViewPr>
    <p:cSldViewPr snapToGrid="0" snapToObjects="1">
      <p:cViewPr varScale="1">
        <p:scale>
          <a:sx n="42" d="100"/>
          <a:sy n="42" d="100"/>
        </p:scale>
        <p:origin x="1896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BE3E7-FB33-7841-B256-921477048D0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FD728-99E5-834F-ABED-D5D091DDA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95A5A-3BDD-444E-8D9F-9B4C81EB05B9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10A56-E685-9F41-BB11-3D8946E9F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FAF0-4E21-536E-5FFB-24AC4C366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61C0C5-4D49-D8C7-1AB6-7B2BBC8A4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B9936-0CE1-3113-C5EE-62FD87046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Nyílt forrású információszerzés </a:t>
            </a:r>
            <a:r>
              <a:rPr lang="hu-HU" dirty="0"/>
              <a:t>egy módszer a nyilvánosan elérhető információk összegyűjtésére és elemzésére. A hagyományos hírszerzési módszerekkel ellentétben, amelyek titkos műveleteket is magukban foglalhatnak, kizárólag nyilvánosan vagy kereskedelmi forgalomban.</a:t>
            </a:r>
          </a:p>
          <a:p>
            <a:r>
              <a:rPr lang="hu-HU" dirty="0"/>
              <a:t>Adatok gyűjtését különböző nyilvános forrásokból, például weboldalakról, a közösségi médiából, hírügynökségekből, nyilvános feljegyzésekből.</a:t>
            </a:r>
          </a:p>
          <a:p>
            <a:r>
              <a:rPr lang="hu-HU" b="1" dirty="0"/>
              <a:t>Célja</a:t>
            </a:r>
            <a:r>
              <a:rPr lang="hu-HU" dirty="0"/>
              <a:t> a releváns információk kinyerése, a minták azonosítása és a trendek felismerése ezekből az adatokból, ami segít a stratégiai tervezésben és döntéshozatalban. Használják például átvilágításra, geopolitikai elemzésekre és háttérellenőrzésekre. </a:t>
            </a:r>
            <a:r>
              <a:rPr lang="hu-HU" b="1" dirty="0"/>
              <a:t>Nélkülözhetetlenné</a:t>
            </a:r>
            <a:r>
              <a:rPr lang="hu-HU" dirty="0"/>
              <a:t> vált több különböző ágazatban, köztük a kormányzati szervek, a vállalkozások, az újságírók és a kutatók számára..</a:t>
            </a:r>
          </a:p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119A-F24A-E279-D5FD-AAE8CCD3E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A7E47-B2A0-B381-44C3-5A91DD77C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1CE1270-A194-2D1C-F70C-E9B999533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E5847C0-371E-D202-E722-5B04E7D72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9EDE7C3-90DC-0DFA-B908-6E7ADD03D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29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430AD-B1CC-3786-A76C-A874F5F4E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35B81-7911-D50F-EFC7-28F5CFAD4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D8883-33DB-FBB3-F6E6-A4B9A3C33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ShadowDragon</a:t>
            </a:r>
            <a:r>
              <a:rPr lang="hu-HU" dirty="0"/>
              <a:t> egy kereskedelmi OSINT megoldás, amely rengeteg adatforrás adataiban képes keresni és képes monitorozni, sőt képes összekapcsolni a különböző platformokon </a:t>
            </a:r>
            <a:r>
              <a:rPr lang="hu-HU" dirty="0" err="1"/>
              <a:t>külözőképpen</a:t>
            </a:r>
            <a:r>
              <a:rPr lang="hu-HU" dirty="0"/>
              <a:t> szereplő entitásokat, és azonosítani az entitások közötti rejtett kapcsolatokat. </a:t>
            </a:r>
          </a:p>
          <a:p>
            <a:r>
              <a:rPr lang="hu-HU" dirty="0"/>
              <a:t>A </a:t>
            </a:r>
            <a:r>
              <a:rPr lang="hu-HU" dirty="0" err="1"/>
              <a:t>SocialNet</a:t>
            </a:r>
            <a:r>
              <a:rPr lang="hu-HU" dirty="0"/>
              <a:t> komponens a nyilvánosan elérhető információk keresésére és gyűjtésére szolgál és több mint 200 weboldalon, közösségi hálózaton és online szolgáltatásban egyidejűleg tud keresni.</a:t>
            </a:r>
          </a:p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0B600-D9F2-BB6A-093E-F2E604D34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33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EFE1C-0D7D-A487-872F-4FB129854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527AE4B0-85ED-4CDF-089E-6BE2D3DD3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6E1898C-1731-43FE-B55A-C5EE10033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951511A-58B2-6C32-777D-A391BCCD3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29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8182A-7A73-C67F-DE1F-13989DE64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1169032C-6089-D167-6EE7-46FA2DEDF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04D49144-5382-CC84-CC32-507673759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2E717EF-DCBE-C136-F471-E9C0E82EE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5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DFE25-00F6-F970-BC66-D9D2F34B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403A1CA-3972-695B-7116-368896B16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494D984-C69F-D206-C31A-0F2356144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B03D8B3-0CB1-9C76-7DBE-BF1DD8094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64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04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7C722-0CFF-C905-E536-DE811D108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CCB515E-79C0-5C61-3A80-30007F53A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AAC1A9C-E096-26AB-48CE-1B2D4F287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hu-HU" dirty="0">
              <a:latin typeface="+mn-lt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733DDCE-D237-57CB-91CD-49F965F1F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4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F7D48-87E2-443B-9206-475593C5C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A7A0A-10CD-86D6-3EEF-E9BC7EFE3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9DB1D-B258-D7C9-2BF2-8E60C8759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</a:t>
            </a:r>
            <a:r>
              <a:rPr lang="en-GB" dirty="0" err="1"/>
              <a:t>nyelvi</a:t>
            </a:r>
            <a:r>
              <a:rPr lang="en-GB" dirty="0"/>
              <a:t> </a:t>
            </a:r>
            <a:r>
              <a:rPr lang="en-GB" dirty="0" err="1"/>
              <a:t>modellekkel</a:t>
            </a:r>
            <a:r>
              <a:rPr lang="en-GB" dirty="0"/>
              <a:t>, </a:t>
            </a:r>
            <a:r>
              <a:rPr lang="en-GB" dirty="0" err="1"/>
              <a:t>például</a:t>
            </a:r>
            <a:r>
              <a:rPr lang="en-GB" dirty="0"/>
              <a:t> a ChatGPT-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való</a:t>
            </a:r>
            <a:r>
              <a:rPr lang="en-GB" dirty="0"/>
              <a:t> </a:t>
            </a:r>
            <a:r>
              <a:rPr lang="en-GB" dirty="0" err="1"/>
              <a:t>visszaélés</a:t>
            </a:r>
            <a:r>
              <a:rPr lang="en-GB" dirty="0"/>
              <a:t> </a:t>
            </a:r>
            <a:r>
              <a:rPr lang="en-GB" dirty="0" err="1"/>
              <a:t>komoly</a:t>
            </a:r>
            <a:r>
              <a:rPr lang="en-GB" dirty="0"/>
              <a:t> </a:t>
            </a:r>
            <a:r>
              <a:rPr lang="en-GB" dirty="0" err="1"/>
              <a:t>probléma</a:t>
            </a:r>
            <a:r>
              <a:rPr lang="en-GB" dirty="0"/>
              <a:t>, </a:t>
            </a:r>
            <a:r>
              <a:rPr lang="en-GB" dirty="0" err="1"/>
              <a:t>amellyel</a:t>
            </a:r>
            <a:r>
              <a:rPr lang="en-GB" dirty="0"/>
              <a:t> </a:t>
            </a:r>
            <a:r>
              <a:rPr lang="en-GB" dirty="0" err="1"/>
              <a:t>foglalkozni</a:t>
            </a:r>
            <a:r>
              <a:rPr lang="en-GB" dirty="0"/>
              <a:t> </a:t>
            </a:r>
            <a:r>
              <a:rPr lang="en-GB" dirty="0" err="1"/>
              <a:t>kell</a:t>
            </a:r>
            <a:r>
              <a:rPr lang="en-GB" dirty="0"/>
              <a:t>. </a:t>
            </a:r>
            <a:r>
              <a:rPr lang="en-GB" dirty="0" err="1"/>
              <a:t>Használhatjuk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OSINT tradecraft </a:t>
            </a:r>
            <a:r>
              <a:rPr lang="en-GB" dirty="0" err="1"/>
              <a:t>keresési</a:t>
            </a:r>
            <a:r>
              <a:rPr lang="en-GB" dirty="0"/>
              <a:t> </a:t>
            </a:r>
            <a:r>
              <a:rPr lang="en-GB" dirty="0" err="1"/>
              <a:t>technikákat</a:t>
            </a:r>
            <a:r>
              <a:rPr lang="en-GB" dirty="0"/>
              <a:t> a </a:t>
            </a:r>
            <a:r>
              <a:rPr lang="en-GB" dirty="0" err="1"/>
              <a:t>generált</a:t>
            </a:r>
            <a:r>
              <a:rPr lang="en-GB" dirty="0"/>
              <a:t> </a:t>
            </a:r>
            <a:r>
              <a:rPr lang="en-GB" dirty="0" err="1"/>
              <a:t>hamis</a:t>
            </a:r>
            <a:r>
              <a:rPr lang="en-GB" dirty="0"/>
              <a:t>, </a:t>
            </a:r>
            <a:r>
              <a:rPr lang="en-GB" dirty="0" err="1"/>
              <a:t>hamisított</a:t>
            </a:r>
            <a:r>
              <a:rPr lang="en-GB" dirty="0"/>
              <a:t> </a:t>
            </a:r>
            <a:r>
              <a:rPr lang="en-GB" dirty="0" err="1"/>
              <a:t>vagy</a:t>
            </a:r>
            <a:r>
              <a:rPr lang="en-GB" dirty="0"/>
              <a:t> </a:t>
            </a:r>
            <a:r>
              <a:rPr lang="en-GB" dirty="0" err="1"/>
              <a:t>sértő</a:t>
            </a:r>
            <a:r>
              <a:rPr lang="en-GB" dirty="0"/>
              <a:t> </a:t>
            </a:r>
            <a:r>
              <a:rPr lang="en-GB" dirty="0" err="1"/>
              <a:t>tartalmak</a:t>
            </a:r>
            <a:r>
              <a:rPr lang="en-GB" dirty="0"/>
              <a:t> </a:t>
            </a:r>
            <a:r>
              <a:rPr lang="en-GB" dirty="0" err="1"/>
              <a:t>megtalálására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leleplezésére</a:t>
            </a:r>
            <a:r>
              <a:rPr lang="en-GB" dirty="0"/>
              <a:t>,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felhasználhatjuk</a:t>
            </a:r>
            <a:r>
              <a:rPr lang="en-GB" dirty="0"/>
              <a:t> </a:t>
            </a:r>
            <a:r>
              <a:rPr lang="en-GB" dirty="0" err="1"/>
              <a:t>ezt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információt</a:t>
            </a:r>
            <a:r>
              <a:rPr lang="en-GB" dirty="0"/>
              <a:t> </a:t>
            </a:r>
            <a:r>
              <a:rPr lang="en-GB" dirty="0" err="1"/>
              <a:t>arra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a</a:t>
            </a:r>
            <a:r>
              <a:rPr lang="hu-HU" dirty="0" err="1"/>
              <a:t>zokat</a:t>
            </a:r>
            <a:r>
              <a:rPr lang="en-GB" dirty="0"/>
              <a:t> </a:t>
            </a:r>
            <a:r>
              <a:rPr lang="en-GB" dirty="0" err="1"/>
              <a:t>felhasználói</a:t>
            </a:r>
            <a:r>
              <a:rPr lang="en-GB" dirty="0"/>
              <a:t> </a:t>
            </a:r>
            <a:r>
              <a:rPr lang="en-GB" dirty="0" err="1"/>
              <a:t>fiókok</a:t>
            </a:r>
            <a:r>
              <a:rPr lang="hu-HU" dirty="0" err="1"/>
              <a:t>at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platformok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monitorozzunk</a:t>
            </a:r>
            <a:r>
              <a:rPr lang="hu-HU" dirty="0"/>
              <a:t>,</a:t>
            </a:r>
            <a:r>
              <a:rPr lang="en-GB" dirty="0"/>
              <a:t> </a:t>
            </a:r>
            <a:r>
              <a:rPr lang="en-GB" dirty="0" err="1"/>
              <a:t>amelyek</a:t>
            </a:r>
            <a:r>
              <a:rPr lang="en-GB" dirty="0"/>
              <a:t> </a:t>
            </a:r>
            <a:r>
              <a:rPr lang="en-GB" dirty="0" err="1"/>
              <a:t>befogadják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terjesztik</a:t>
            </a:r>
            <a:r>
              <a:rPr lang="en-GB" dirty="0"/>
              <a:t> </a:t>
            </a:r>
            <a:r>
              <a:rPr lang="en-GB" dirty="0" err="1"/>
              <a:t>ezeket</a:t>
            </a:r>
            <a:r>
              <a:rPr lang="en-GB" dirty="0"/>
              <a:t> </a:t>
            </a:r>
            <a:r>
              <a:rPr lang="hu-HU" dirty="0"/>
              <a:t>az </a:t>
            </a:r>
            <a:r>
              <a:rPr lang="en-GB" dirty="0"/>
              <a:t>AI </a:t>
            </a:r>
            <a:r>
              <a:rPr lang="en-GB" dirty="0" err="1"/>
              <a:t>által</a:t>
            </a:r>
            <a:r>
              <a:rPr lang="en-GB" dirty="0"/>
              <a:t> </a:t>
            </a:r>
            <a:r>
              <a:rPr lang="en-GB" dirty="0" err="1"/>
              <a:t>generált</a:t>
            </a:r>
            <a:r>
              <a:rPr lang="en-GB" dirty="0"/>
              <a:t> </a:t>
            </a:r>
            <a:r>
              <a:rPr lang="en-GB" dirty="0" err="1"/>
              <a:t>tartalmakat</a:t>
            </a:r>
            <a:r>
              <a:rPr lang="en-GB" dirty="0"/>
              <a:t>.</a:t>
            </a:r>
            <a:r>
              <a:rPr lang="hu-HU" dirty="0"/>
              <a:t> Sőt akár a </a:t>
            </a:r>
            <a:r>
              <a:rPr lang="hu-HU" dirty="0" err="1"/>
              <a:t>dezionformáció</a:t>
            </a:r>
            <a:r>
              <a:rPr lang="hu-HU" dirty="0"/>
              <a:t> terjedését is nyomon követhetjük, az OSINT eszközök segíthetnek felderíteni azok forrását is.</a:t>
            </a:r>
            <a:endParaRPr lang="en-GB" dirty="0"/>
          </a:p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4C95C-E85C-01B1-071C-D6F90B437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8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5C551-4DDB-000F-89F1-9E5B7F48B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AD9AD09-60DE-860E-127D-3C01C6BD2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BC9EF03-5BEE-EC56-5DB1-558532F19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Naponta</a:t>
            </a:r>
            <a:r>
              <a:rPr lang="hu-HU" dirty="0"/>
              <a:t> több mint 400 terrabájtnyi adatot hoznak létre és tesznek közzé online.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Ma már </a:t>
            </a:r>
            <a:r>
              <a:rPr lang="hu-HU" b="1" dirty="0"/>
              <a:t>az OSINT hatóköre </a:t>
            </a:r>
            <a:r>
              <a:rPr lang="hu-HU" dirty="0"/>
              <a:t>messze túlmutat a hagyományos médián, és kiterjed a közösségi médiaplatformokra, a </a:t>
            </a:r>
            <a:r>
              <a:rPr lang="hu-HU" dirty="0" err="1"/>
              <a:t>darkweb</a:t>
            </a:r>
            <a:r>
              <a:rPr lang="hu-HU" dirty="0"/>
              <a:t>-re, feltörési adatbázisokra, akár a pénzügyi tranzakciós adatokra, sőt még a műholdas képekre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Az olyan hálózatok, mint a </a:t>
            </a:r>
            <a:r>
              <a:rPr lang="hu-HU" dirty="0" err="1"/>
              <a:t>Twitter</a:t>
            </a:r>
            <a:r>
              <a:rPr lang="hu-HU" dirty="0"/>
              <a:t>, Facebook és YouTube fontos szerepet játszanak abban, hogy az egyének, szervezetek, sőt még a kormányok is valós időben értesülhessenek a világ eseményeiről.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</a:t>
            </a:r>
            <a:r>
              <a:rPr lang="hu-HU" b="1" dirty="0"/>
              <a:t>mesterséges intelligencia </a:t>
            </a:r>
            <a:r>
              <a:rPr lang="hu-HU" dirty="0"/>
              <a:t>(AI) forradalmasította az OSINT-ot, mivel lehetővé tette hatalmas mennyiségű adat gyors és hatékony elemzését. Az algoritmusok több millió posztot, </a:t>
            </a:r>
            <a:r>
              <a:rPr lang="hu-HU" dirty="0" err="1"/>
              <a:t>tweetet</a:t>
            </a:r>
            <a:r>
              <a:rPr lang="hu-HU" dirty="0"/>
              <a:t> és cikket tudtak átvizsgálni, hogy azonosítsák a mintákat, az érzelmeket és a felmerülő fenyegetéseket, drámaian javítva ezzel a hírszerzés sebességét és pontosságát.</a:t>
            </a:r>
            <a:endParaRPr lang="hu-HU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+mn-lt"/>
              </a:rPr>
              <a:t>Ha más irányból nézzük az AI-t, akkor amellett, hogy könnyen </a:t>
            </a:r>
            <a:r>
              <a:rPr lang="hu-HU" dirty="0" err="1">
                <a:latin typeface="+mn-lt"/>
              </a:rPr>
              <a:t>elkényelmesítheti</a:t>
            </a:r>
            <a:r>
              <a:rPr lang="hu-HU" dirty="0">
                <a:latin typeface="+mn-lt"/>
              </a:rPr>
              <a:t> a szakértőket, más problémákat is okoz.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9BFF9F6-3AEF-A535-8329-3D4902C4C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85A28-E654-C9CA-C507-4B452B80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73BE4E4-AB3C-2633-D5AF-66DF0E947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FB2337B-CDA1-1BF5-3884-2A14916C5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hu-HU" dirty="0">
              <a:latin typeface="+mn-lt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C025A63-D0AF-9914-219C-29A89A3FB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8E2E7-8724-A0CC-FAD0-FA88F8C04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B4360B8-255B-C4C9-D839-027D9506E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1817CFA-BBAC-F3F4-8488-56C024C13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hu-HU" dirty="0">
              <a:latin typeface="+mn-lt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040256-F559-A64E-9503-8F90D6570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48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F8E6C-55F2-BB66-54B4-97B0FBA7C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AB49F65-F158-87E3-D5E6-543D8CA67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4D911E1-7064-4561-1B9E-C6E6278B8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u-HU" dirty="0">
                <a:latin typeface="+mn-lt"/>
              </a:rPr>
              <a:t>A </a:t>
            </a:r>
            <a:r>
              <a:rPr lang="hu-HU" dirty="0" err="1">
                <a:latin typeface="+mn-lt"/>
              </a:rPr>
              <a:t>ChatGPT</a:t>
            </a:r>
            <a:r>
              <a:rPr lang="hu-HU" dirty="0">
                <a:latin typeface="+mn-lt"/>
              </a:rPr>
              <a:t> például olyan hamis értékelések létrehozására használható, amelyeket nehéz megkülönböztetni a valódi értékelésektől. Ennek oka, hogy a </a:t>
            </a:r>
            <a:r>
              <a:rPr lang="hu-HU" dirty="0" err="1">
                <a:latin typeface="+mn-lt"/>
              </a:rPr>
              <a:t>ChatGPT</a:t>
            </a:r>
            <a:r>
              <a:rPr lang="hu-HU" dirty="0">
                <a:latin typeface="+mn-lt"/>
              </a:rPr>
              <a:t>-t nagy mennyiségű véleményadathalmazon képezték ki, </a:t>
            </a:r>
            <a:r>
              <a:rPr lang="hu-HU" b="1" dirty="0">
                <a:latin typeface="+mn-lt"/>
              </a:rPr>
              <a:t>Ezek a hamis értékelések felhasználhatók a fogyasztói vélemények manipulálására, a versenytársak megkárosítására és a vásárlók megtévesztésére</a:t>
            </a:r>
            <a:r>
              <a:rPr lang="hu-HU" dirty="0">
                <a:latin typeface="+mn-lt"/>
              </a:rPr>
              <a:t>. </a:t>
            </a:r>
          </a:p>
          <a:p>
            <a:pPr marL="0" indent="0">
              <a:buFontTx/>
              <a:buNone/>
            </a:pPr>
            <a:endParaRPr lang="hu-HU" dirty="0">
              <a:latin typeface="+mn-lt"/>
            </a:endParaRPr>
          </a:p>
          <a:p>
            <a:pPr marL="0" indent="0">
              <a:buFontTx/>
              <a:buNone/>
            </a:pPr>
            <a:r>
              <a:rPr lang="hu-HU" dirty="0">
                <a:latin typeface="+mn-lt"/>
              </a:rPr>
              <a:t>Ezeket a hamis információk terjesztésére, az emberek megtévesztésére vagy akár erőszakra való felbujtásra is fel lehet használni.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D170F35-2B04-EB3D-D385-CB93D2599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7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0071-00A0-F907-4ECA-5DA27AD8B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26331F-D858-84DD-2E23-117DE0169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66720-3646-1AF4-8FAC-1032268B1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65795-B990-0AAD-86AD-F49EAA1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Néhány évvel </a:t>
            </a:r>
            <a:r>
              <a:rPr lang="hu-HU" dirty="0" err="1"/>
              <a:t>ezelőttig</a:t>
            </a:r>
            <a:r>
              <a:rPr lang="hu-HU" dirty="0"/>
              <a:t> nagyon jól lehetett hagyatkozni pl a </a:t>
            </a:r>
            <a:r>
              <a:rPr lang="hu-HU" dirty="0" err="1"/>
              <a:t>chatGPT</a:t>
            </a:r>
            <a:r>
              <a:rPr lang="hu-HU" dirty="0"/>
              <a:t> hibaüzeneteire. Ezek az üzenetek kulcsszavakként szolgáltak, amelyeket különböző közösségi médiaplatformokon, például a </a:t>
            </a:r>
            <a:r>
              <a:rPr lang="hu-HU" dirty="0" err="1"/>
              <a:t>Twitteren</a:t>
            </a:r>
            <a:r>
              <a:rPr lang="hu-HU" dirty="0"/>
              <a:t>, a </a:t>
            </a:r>
            <a:r>
              <a:rPr lang="hu-HU" dirty="0" err="1"/>
              <a:t>Discordon</a:t>
            </a:r>
            <a:r>
              <a:rPr lang="hu-HU" dirty="0"/>
              <a:t>, a Telegramon, a 4chanon és a </a:t>
            </a:r>
            <a:r>
              <a:rPr lang="hu-HU" dirty="0" err="1"/>
              <a:t>Redditen</a:t>
            </a:r>
            <a:r>
              <a:rPr lang="hu-HU" dirty="0"/>
              <a:t> lehet nyomon követni.</a:t>
            </a:r>
          </a:p>
          <a:p>
            <a:r>
              <a:rPr lang="hu-HU" dirty="0"/>
              <a:t>Néhány példa az ismert hibaüzenetekre, amelyekkel a Chat GPT és más AI-nyelvezetek rendelkeznek modellek generálhatnak (ez a lista nem teljes és folyamatosan bővülő):_ „AI nyelvi modellként”_ „nem felismert szó”_ „nem adhat meg egy kifejezést”_ „a megadott szavakkal”_ „sérti az OpenAI tartalmi irányelveit”._ „Sajnálom, nem tudok generálni”_ „Az Ön által küldött üzenet”_ „Hiba történt. Ha ez a probléma továbbra is fennáll, kérjük, lépjen kapcsolatba velünk a súgóközpontunkon keresztül a”_ „Valami rosszul sült el, kérjük, próbálja meg </a:t>
            </a:r>
            <a:r>
              <a:rPr lang="hu-HU" dirty="0" err="1"/>
              <a:t>újratölteni</a:t>
            </a:r>
            <a:r>
              <a:rPr lang="hu-HU" dirty="0"/>
              <a:t> a beszélgetést.”_ „Sajnálom, de nem tudom teljesíteni ezt a kérést”</a:t>
            </a:r>
          </a:p>
          <a:p>
            <a:r>
              <a:rPr lang="en-GB" dirty="0" err="1"/>
              <a:t>Ezeknek</a:t>
            </a:r>
            <a:r>
              <a:rPr lang="en-GB" dirty="0"/>
              <a:t> a </a:t>
            </a:r>
            <a:r>
              <a:rPr lang="en-GB" dirty="0" err="1"/>
              <a:t>megfigyelésével</a:t>
            </a:r>
            <a:r>
              <a:rPr lang="en-GB" dirty="0"/>
              <a:t> a </a:t>
            </a:r>
            <a:r>
              <a:rPr lang="en-GB" dirty="0" err="1"/>
              <a:t>tartalomtípusok</a:t>
            </a:r>
            <a:r>
              <a:rPr lang="en-GB" dirty="0"/>
              <a:t> </a:t>
            </a:r>
            <a:r>
              <a:rPr lang="en-GB" dirty="0" err="1"/>
              <a:t>mintáit</a:t>
            </a:r>
            <a:r>
              <a:rPr lang="en-GB" dirty="0"/>
              <a:t> is </a:t>
            </a:r>
            <a:r>
              <a:rPr lang="en-GB" dirty="0" err="1"/>
              <a:t>azonosíthatjuk</a:t>
            </a:r>
            <a:r>
              <a:rPr lang="en-GB" dirty="0"/>
              <a:t>, </a:t>
            </a:r>
            <a:r>
              <a:rPr lang="en-GB" dirty="0" err="1"/>
              <a:t>amelyeket</a:t>
            </a:r>
            <a:r>
              <a:rPr lang="en-GB" dirty="0"/>
              <a:t> a </a:t>
            </a:r>
            <a:r>
              <a:rPr lang="en-GB" dirty="0" err="1"/>
              <a:t>mesterséges</a:t>
            </a:r>
            <a:r>
              <a:rPr lang="en-GB" dirty="0"/>
              <a:t> </a:t>
            </a:r>
            <a:r>
              <a:rPr lang="en-GB" dirty="0" err="1"/>
              <a:t>intelligencia</a:t>
            </a:r>
            <a:r>
              <a:rPr lang="en-GB" dirty="0"/>
              <a:t> </a:t>
            </a:r>
            <a:r>
              <a:rPr lang="en-GB" dirty="0" err="1"/>
              <a:t>nyelvi</a:t>
            </a:r>
            <a:r>
              <a:rPr lang="en-GB" dirty="0"/>
              <a:t> </a:t>
            </a:r>
            <a:r>
              <a:rPr lang="en-GB" dirty="0" err="1"/>
              <a:t>modelljei</a:t>
            </a:r>
            <a:r>
              <a:rPr lang="en-GB" dirty="0"/>
              <a:t> </a:t>
            </a:r>
            <a:r>
              <a:rPr lang="en-GB" dirty="0" err="1"/>
              <a:t>által</a:t>
            </a:r>
            <a:r>
              <a:rPr lang="en-GB" dirty="0"/>
              <a:t> </a:t>
            </a:r>
            <a:r>
              <a:rPr lang="en-GB" dirty="0" err="1"/>
              <a:t>generált</a:t>
            </a:r>
            <a:r>
              <a:rPr lang="en-GB" dirty="0"/>
              <a:t> </a:t>
            </a:r>
            <a:r>
              <a:rPr lang="en-GB" dirty="0" err="1"/>
              <a:t>tartalmakat</a:t>
            </a:r>
            <a:r>
              <a:rPr lang="en-GB" dirty="0"/>
              <a:t>. </a:t>
            </a:r>
            <a:r>
              <a:rPr lang="en-GB" dirty="0" err="1"/>
              <a:t>Ez</a:t>
            </a:r>
            <a:r>
              <a:rPr lang="en-GB" dirty="0"/>
              <a:t> </a:t>
            </a:r>
            <a:r>
              <a:rPr lang="en-GB" dirty="0" err="1"/>
              <a:t>segíthet</a:t>
            </a:r>
            <a:r>
              <a:rPr lang="en-GB" dirty="0"/>
              <a:t> </a:t>
            </a:r>
            <a:r>
              <a:rPr lang="en-GB" dirty="0" err="1"/>
              <a:t>jobban</a:t>
            </a:r>
            <a:r>
              <a:rPr lang="en-GB" dirty="0"/>
              <a:t> </a:t>
            </a:r>
            <a:r>
              <a:rPr lang="en-GB" dirty="0" err="1"/>
              <a:t>megérteni</a:t>
            </a:r>
            <a:r>
              <a:rPr lang="en-GB" dirty="0"/>
              <a:t> </a:t>
            </a:r>
            <a:r>
              <a:rPr lang="en-GB" dirty="0" err="1"/>
              <a:t>azokat</a:t>
            </a:r>
            <a:r>
              <a:rPr lang="en-GB" dirty="0"/>
              <a:t> a </a:t>
            </a:r>
            <a:r>
              <a:rPr lang="en-GB" dirty="0" err="1"/>
              <a:t>módszereket</a:t>
            </a:r>
            <a:r>
              <a:rPr lang="en-GB" dirty="0"/>
              <a:t>, </a:t>
            </a:r>
            <a:r>
              <a:rPr lang="en-GB" dirty="0" err="1"/>
              <a:t>amelyek</a:t>
            </a:r>
            <a:r>
              <a:rPr lang="en-GB" dirty="0"/>
              <a:t> </a:t>
            </a:r>
            <a:r>
              <a:rPr lang="en-GB" dirty="0" err="1"/>
              <a:t>amelyeket</a:t>
            </a:r>
            <a:r>
              <a:rPr lang="en-GB" dirty="0"/>
              <a:t> a </a:t>
            </a:r>
            <a:r>
              <a:rPr lang="en-GB" dirty="0" err="1"/>
              <a:t>dezinformáció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a </a:t>
            </a:r>
            <a:r>
              <a:rPr lang="en-GB" dirty="0" err="1"/>
              <a:t>hamis</a:t>
            </a:r>
            <a:r>
              <a:rPr lang="en-GB" dirty="0"/>
              <a:t> </a:t>
            </a:r>
            <a:r>
              <a:rPr lang="en-GB" dirty="0" err="1"/>
              <a:t>információk</a:t>
            </a:r>
            <a:r>
              <a:rPr lang="en-GB" dirty="0"/>
              <a:t> online </a:t>
            </a:r>
            <a:r>
              <a:rPr lang="en-GB" dirty="0" err="1"/>
              <a:t>terjesztésére</a:t>
            </a:r>
            <a:r>
              <a:rPr lang="en-GB" dirty="0"/>
              <a:t> </a:t>
            </a:r>
            <a:r>
              <a:rPr lang="en-GB" dirty="0" err="1"/>
              <a:t>használnak</a:t>
            </a:r>
            <a:r>
              <a:rPr lang="en-GB" dirty="0"/>
              <a:t>. </a:t>
            </a:r>
            <a:r>
              <a:rPr lang="en-GB" dirty="0" err="1"/>
              <a:t>Ezáltal</a:t>
            </a:r>
            <a:r>
              <a:rPr lang="en-GB" dirty="0"/>
              <a:t> </a:t>
            </a:r>
            <a:r>
              <a:rPr lang="en-GB" dirty="0" err="1"/>
              <a:t>potenciálisan</a:t>
            </a:r>
            <a:r>
              <a:rPr lang="en-GB" dirty="0"/>
              <a:t> </a:t>
            </a:r>
            <a:r>
              <a:rPr lang="en-GB" dirty="0" err="1"/>
              <a:t>felismerhetjük</a:t>
            </a:r>
            <a:r>
              <a:rPr lang="en-GB" dirty="0"/>
              <a:t> a </a:t>
            </a:r>
            <a:r>
              <a:rPr lang="en-GB" dirty="0" err="1"/>
              <a:t>hamis</a:t>
            </a:r>
            <a:r>
              <a:rPr lang="en-GB" dirty="0"/>
              <a:t> </a:t>
            </a:r>
            <a:r>
              <a:rPr lang="en-GB" dirty="0" err="1"/>
              <a:t>fiókokat</a:t>
            </a:r>
            <a:r>
              <a:rPr lang="en-GB" dirty="0"/>
              <a:t>, </a:t>
            </a:r>
            <a:r>
              <a:rPr lang="en-GB" dirty="0" err="1"/>
              <a:t>dezinformációs</a:t>
            </a:r>
            <a:r>
              <a:rPr lang="en-GB" dirty="0"/>
              <a:t> </a:t>
            </a:r>
            <a:r>
              <a:rPr lang="en-GB" dirty="0" err="1"/>
              <a:t>kampányokat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konkrét</a:t>
            </a:r>
            <a:r>
              <a:rPr lang="en-GB" dirty="0"/>
              <a:t> </a:t>
            </a:r>
            <a:r>
              <a:rPr lang="en-GB" dirty="0" err="1"/>
              <a:t>narratívákat</a:t>
            </a:r>
            <a:r>
              <a:rPr lang="en-GB" dirty="0"/>
              <a:t>.</a:t>
            </a:r>
            <a:endParaRPr lang="hu-HU" dirty="0"/>
          </a:p>
          <a:p>
            <a:endParaRPr lang="hu-HU" dirty="0"/>
          </a:p>
          <a:p>
            <a:r>
              <a:rPr lang="hu-HU" dirty="0"/>
              <a:t>Mára ezek a hibaüzenetek mémmé váltak, nem jellemzőek.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30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037DF-44CD-D639-E4B7-08C4E0C2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5B09E152-8931-0926-4EDE-33D71AAFC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A3A5627-B52E-11DF-71FE-5B822A296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075685D-353A-0249-90E1-AF14C059C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0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E2015-9E30-8F33-90CE-BC44F92F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6C9E491-BF6D-96AB-1AA9-E33523176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C8268F2-6B96-0050-3F59-5FF09F9FE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D5C531-CE05-4B01-8916-D48228AEA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3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squares&#10;&#10;Description automatically generated">
            <a:extLst>
              <a:ext uri="{FF2B5EF4-FFF2-40B4-BE49-F238E27FC236}">
                <a16:creationId xmlns:a16="http://schemas.microsoft.com/office/drawing/2014/main" id="{A5A39E3D-CFC8-5564-DE08-CCFC1941E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8EC408E2-C804-8740-9D82-A5D225937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335" y="525651"/>
            <a:ext cx="11084289" cy="732011"/>
          </a:xfrm>
          <a:prstGeom prst="rect">
            <a:avLst/>
          </a:prstGeom>
        </p:spPr>
        <p:txBody>
          <a:bodyPr/>
          <a:lstStyle>
            <a:lvl1pPr>
              <a:defRPr sz="28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66C475-B660-A040-9E60-BEF16482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46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95E92-0D54-4149-BF4C-3287676EC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E1753-C358-9F49-8316-D4F0E0F5D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186491"/>
            <a:ext cx="1988590" cy="3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30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65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495F4A-BB4E-EF42-AF5F-FCEDE8E7F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8EC408E2-C804-8740-9D82-A5D225937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335" y="525651"/>
            <a:ext cx="11084289" cy="732011"/>
          </a:xfrm>
          <a:prstGeom prst="rect">
            <a:avLst/>
          </a:prstGeom>
        </p:spPr>
        <p:txBody>
          <a:bodyPr/>
          <a:lstStyle>
            <a:lvl1pPr>
              <a:defRPr sz="28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66C475-B660-A040-9E60-BEF16482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46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E1753-C358-9F49-8316-D4F0E0F5D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186491"/>
            <a:ext cx="1988590" cy="3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292A74-CCB6-1E45-B5A7-6CEC208B5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9689D694-9F15-2A47-AF0A-8D0314B7D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335" y="484086"/>
            <a:ext cx="11084289" cy="732011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E8C35A-C573-6946-B1F3-85146557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46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4BD17-FD02-6449-A00A-8AC65949C1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186491"/>
            <a:ext cx="1988590" cy="3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8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8F5D38-F28C-C14F-9789-5B732DDFA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23888" y="2688336"/>
            <a:ext cx="10772775" cy="30502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75025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E75025"/>
              </a:buClr>
              <a:buFont typeface="Wingdings" charset="2"/>
              <a:buChar char="§"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E75025"/>
              </a:buClr>
              <a:buFont typeface="Wingdings" charset="2"/>
              <a:buChar char="§"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E75025"/>
              </a:buClr>
              <a:buFont typeface="Wingdings" charset="2"/>
              <a:buChar char="§"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E75025"/>
              </a:buClr>
              <a:buFont typeface="Wingdings" charset="2"/>
              <a:buChar char="§"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23888" y="1510018"/>
            <a:ext cx="10772775" cy="10829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Clr>
                <a:schemeClr val="bg1"/>
              </a:buClr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Clr>
                <a:schemeClr val="bg1"/>
              </a:buClr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AE3F0A87-A9C0-D546-BF5E-7BAC6AAEB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335" y="484086"/>
            <a:ext cx="11084289" cy="732011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E853ED-0872-834D-BF41-BA6CA45B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46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435A7-997D-734D-A71D-C611E7ED61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186491"/>
            <a:ext cx="1988590" cy="3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3ED002-4C20-48E5-B4A1-D2B5DF8E3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C4216BD-2AA6-4FE2-9331-DABBA4D47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07A04D-DE74-4F78-9B6F-A8B593A9D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A6995-5061-4B1C-9B14-AFBF6C89A425}" type="datetimeFigureOut">
              <a:rPr lang="en-US" smtClean="0"/>
              <a:t>6/27/2025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82E072-DB49-4B73-8ED8-DE6AA4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7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3"/>
          <p:cNvSpPr/>
          <p:nvPr/>
        </p:nvSpPr>
        <p:spPr>
          <a:xfrm>
            <a:off x="0" y="6031103"/>
            <a:ext cx="12192000" cy="826897"/>
          </a:xfrm>
          <a:prstGeom prst="rect">
            <a:avLst/>
          </a:prstGeom>
          <a:gradFill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16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259" y="6316538"/>
            <a:ext cx="1358234" cy="25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Kép 2" descr="Kép 2"/>
          <p:cNvPicPr>
            <a:picLocks noChangeAspect="1"/>
          </p:cNvPicPr>
          <p:nvPr/>
        </p:nvPicPr>
        <p:blipFill>
          <a:blip r:embed="rId3"/>
          <a:srcRect t="73453"/>
          <a:stretch>
            <a:fillRect/>
          </a:stretch>
        </p:blipFill>
        <p:spPr>
          <a:xfrm>
            <a:off x="0" y="6031705"/>
            <a:ext cx="9600752" cy="826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Kép 3" descr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3102"/>
            <a:ext cx="726751" cy="556800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>
            <a:spLocks noGrp="1"/>
          </p:cNvSpPr>
          <p:nvPr>
            <p:ph type="title"/>
          </p:nvPr>
        </p:nvSpPr>
        <p:spPr>
          <a:xfrm>
            <a:off x="880731" y="416589"/>
            <a:ext cx="10515601" cy="401673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ED6535"/>
                </a:solidFill>
              </a:defRPr>
            </a:lvl1pPr>
          </a:lstStyle>
          <a:p>
            <a:r>
              <a:rPr lang="hu-HU" dirty="0"/>
              <a:t>Mintacím szerkesztése</a:t>
            </a:r>
            <a:endParaRPr dirty="0"/>
          </a:p>
        </p:txBody>
      </p:sp>
      <p:sp>
        <p:nvSpPr>
          <p:cNvPr id="9" name="Body Level One…"/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515601" cy="4634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14375" indent="-257175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08314" indent="-293914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indent="-342900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indent="-342900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0" hasCustomPrompt="1"/>
          </p:nvPr>
        </p:nvSpPr>
        <p:spPr>
          <a:xfrm>
            <a:off x="727075" y="6316663"/>
            <a:ext cx="400050" cy="255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fld id="{0DEFCEF0-123E-FB46-B728-BFA4AACF31D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72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3"/>
          <p:cNvSpPr/>
          <p:nvPr/>
        </p:nvSpPr>
        <p:spPr>
          <a:xfrm>
            <a:off x="0" y="6031103"/>
            <a:ext cx="12192000" cy="826897"/>
          </a:xfrm>
          <a:prstGeom prst="rect">
            <a:avLst/>
          </a:prstGeom>
          <a:gradFill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16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259" y="6316538"/>
            <a:ext cx="1358234" cy="25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Kép 2" descr="Kép 2"/>
          <p:cNvPicPr>
            <a:picLocks noChangeAspect="1"/>
          </p:cNvPicPr>
          <p:nvPr/>
        </p:nvPicPr>
        <p:blipFill>
          <a:blip r:embed="rId3"/>
          <a:srcRect t="73453"/>
          <a:stretch>
            <a:fillRect/>
          </a:stretch>
        </p:blipFill>
        <p:spPr>
          <a:xfrm>
            <a:off x="0" y="6031705"/>
            <a:ext cx="9600752" cy="826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Kép 3" descr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3102"/>
            <a:ext cx="726751" cy="556800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>
            <a:spLocks noGrp="1"/>
          </p:cNvSpPr>
          <p:nvPr>
            <p:ph type="title"/>
          </p:nvPr>
        </p:nvSpPr>
        <p:spPr>
          <a:xfrm>
            <a:off x="880731" y="416589"/>
            <a:ext cx="10515601" cy="401673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ED6535"/>
                </a:solidFill>
              </a:defRPr>
            </a:lvl1pPr>
          </a:lstStyle>
          <a:p>
            <a:r>
              <a:rPr lang="hu-HU" dirty="0"/>
              <a:t>Mintacím szerkesztése</a:t>
            </a:r>
            <a:endParaRPr dirty="0"/>
          </a:p>
        </p:txBody>
      </p:sp>
      <p:sp>
        <p:nvSpPr>
          <p:cNvPr id="7" name="Tartalom helye 2"/>
          <p:cNvSpPr>
            <a:spLocks noGrp="1"/>
          </p:cNvSpPr>
          <p:nvPr>
            <p:ph sz="quarter" idx="10" hasCustomPrompt="1"/>
          </p:nvPr>
        </p:nvSpPr>
        <p:spPr>
          <a:xfrm>
            <a:off x="727075" y="6316663"/>
            <a:ext cx="400050" cy="255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fld id="{0DEFCEF0-123E-FB46-B728-BFA4AACF31D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10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/>
          <p:cNvSpPr/>
          <p:nvPr/>
        </p:nvSpPr>
        <p:spPr>
          <a:xfrm>
            <a:off x="0" y="0"/>
            <a:ext cx="12192000" cy="4581525"/>
          </a:xfrm>
          <a:prstGeom prst="rect">
            <a:avLst/>
          </a:prstGeom>
          <a:gradFill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1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" y="0"/>
            <a:ext cx="12193839" cy="460202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>
            <a:spLocks noGrp="1"/>
          </p:cNvSpPr>
          <p:nvPr>
            <p:ph type="title"/>
          </p:nvPr>
        </p:nvSpPr>
        <p:spPr>
          <a:xfrm>
            <a:off x="982662" y="1001484"/>
            <a:ext cx="5540967" cy="2743202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accent3">
                    <a:lumOff val="8235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dirty="0"/>
          </a:p>
        </p:txBody>
      </p:sp>
      <p:pic>
        <p:nvPicPr>
          <p:cNvPr id="17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670" y="6343794"/>
            <a:ext cx="1122507" cy="21159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9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670" y="6343793"/>
            <a:ext cx="1122507" cy="21159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xfrm>
            <a:off x="880731" y="416589"/>
            <a:ext cx="10515601" cy="401673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chemeClr val="accent3">
                    <a:lumOff val="8235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dirty="0"/>
          </a:p>
        </p:txBody>
      </p:sp>
      <p:sp>
        <p:nvSpPr>
          <p:cNvPr id="58" name="Body Level One…"/>
          <p:cNvSpPr>
            <a:spLocks noGrp="1"/>
          </p:cNvSpPr>
          <p:nvPr>
            <p:ph type="body" sz="half" idx="1"/>
          </p:nvPr>
        </p:nvSpPr>
        <p:spPr>
          <a:xfrm>
            <a:off x="881062" y="2688335"/>
            <a:ext cx="10515601" cy="305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>
                  <a:lumOff val="8235"/>
                </a:schemeClr>
              </a:buClr>
              <a:buFontTx/>
              <a:buChar char="▪"/>
              <a:defRPr sz="1800">
                <a:solidFill>
                  <a:schemeClr val="accent3">
                    <a:lumOff val="823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14375" indent="-257175">
              <a:buClr>
                <a:schemeClr val="accent3">
                  <a:lumOff val="8235"/>
                </a:schemeClr>
              </a:buClr>
              <a:buFontTx/>
              <a:buChar char="▪"/>
              <a:defRPr sz="1800">
                <a:solidFill>
                  <a:schemeClr val="accent3">
                    <a:lumOff val="823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08314" indent="-293914">
              <a:buClr>
                <a:schemeClr val="accent3">
                  <a:lumOff val="8235"/>
                </a:schemeClr>
              </a:buClr>
              <a:buFontTx/>
              <a:buChar char="▪"/>
              <a:defRPr sz="1800">
                <a:solidFill>
                  <a:schemeClr val="accent3">
                    <a:lumOff val="823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indent="-342900">
              <a:buClr>
                <a:schemeClr val="accent3">
                  <a:lumOff val="8235"/>
                </a:schemeClr>
              </a:buClr>
              <a:buFontTx/>
              <a:buChar char="▪"/>
              <a:defRPr sz="1800">
                <a:solidFill>
                  <a:schemeClr val="accent3">
                    <a:lumOff val="823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indent="-342900">
              <a:buClr>
                <a:schemeClr val="accent3">
                  <a:lumOff val="8235"/>
                </a:schemeClr>
              </a:buClr>
              <a:buFontTx/>
              <a:buChar char="▪"/>
              <a:defRPr sz="1800">
                <a:solidFill>
                  <a:schemeClr val="accent3">
                    <a:lumOff val="823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dirty="0"/>
          </a:p>
        </p:txBody>
      </p:sp>
      <p:sp>
        <p:nvSpPr>
          <p:cNvPr id="5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881062" y="1143000"/>
            <a:ext cx="10515601" cy="14499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3">
                    <a:lumOff val="8235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u-HU"/>
              <a:t>Mintaszöveg szerkesztése</a:t>
            </a:r>
          </a:p>
        </p:txBody>
      </p:sp>
      <p:sp>
        <p:nvSpPr>
          <p:cNvPr id="6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8235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9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91" r:id="rId3"/>
    <p:sldLayoutId id="2147483690" r:id="rId4"/>
    <p:sldLayoutId id="2147483687" r:id="rId5"/>
    <p:sldLayoutId id="2147483692" r:id="rId6"/>
    <p:sldLayoutId id="2147483693" r:id="rId7"/>
    <p:sldLayoutId id="2147483695" r:id="rId8"/>
    <p:sldLayoutId id="214748369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 userDrawn="1">
          <p15:clr>
            <a:srgbClr val="F26B43"/>
          </p15:clr>
        </p15:guide>
        <p15:guide id="3" pos="7310" userDrawn="1">
          <p15:clr>
            <a:srgbClr val="F26B43"/>
          </p15:clr>
        </p15:guide>
        <p15:guide id="4" orient="horz" pos="550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75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310">
          <p15:clr>
            <a:srgbClr val="F26B43"/>
          </p15:clr>
        </p15:guide>
        <p15:guide id="4" orient="horz" pos="550">
          <p15:clr>
            <a:srgbClr val="F26B43"/>
          </p15:clr>
        </p15:guide>
        <p15:guide id="5" orient="horz" pos="4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rizon.shadowdragon.io/monitor/bcd425de-ff93-4eab-90aa-85ecdba4b85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1400-8E3D-241C-C09D-6544E27D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215AB-D762-E887-FA0C-A12EA0753D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277" r="11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E8108-7DD4-C9DC-0FEA-6A0C4FC07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410" y="5924116"/>
            <a:ext cx="3263216" cy="615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29B183-93F9-41A7-45BD-729C0DD5DEB5}"/>
              </a:ext>
            </a:extLst>
          </p:cNvPr>
          <p:cNvSpPr txBox="1">
            <a:spLocks/>
          </p:cNvSpPr>
          <p:nvPr/>
        </p:nvSpPr>
        <p:spPr>
          <a:xfrm>
            <a:off x="738188" y="1076781"/>
            <a:ext cx="9665018" cy="247880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E7502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OSINT és az AI</a:t>
            </a:r>
            <a:endParaRPr lang="en-US" dirty="0">
              <a:solidFill>
                <a:srgbClr val="E7502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A0781D-DBB9-18D9-25BA-D7CA8CCB2459}"/>
              </a:ext>
            </a:extLst>
          </p:cNvPr>
          <p:cNvSpPr txBox="1"/>
          <p:nvPr/>
        </p:nvSpPr>
        <p:spPr>
          <a:xfrm>
            <a:off x="738188" y="4261070"/>
            <a:ext cx="288893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Pancza Judit</a:t>
            </a: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dataSTREAM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2025. május 20.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8A12-8CB5-6D98-6EFC-9EF69EC68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F1D7159C-F6CB-F7A0-28DB-57B0FF79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AMAZON Példa</a:t>
            </a:r>
            <a:br>
              <a:rPr lang="hu-HU" sz="2000" b="0" dirty="0"/>
            </a:br>
            <a:r>
              <a:rPr lang="hu-HU" sz="3600" dirty="0"/>
              <a:t>FAKE account?</a:t>
            </a:r>
            <a:endParaRPr lang="hu-HU" sz="20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D94B989-3599-26FD-EB23-A41FADB1F3A8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10</a:t>
            </a:fld>
            <a:endParaRPr lang="en-US">
              <a:solidFill>
                <a:srgbClr val="E83E1F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08A3A90-6828-1C79-B766-2AB259B0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60" y="1575486"/>
            <a:ext cx="4761528" cy="41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618A08D6-F6DB-487B-9AC8-06668747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 err="1"/>
              <a:t>Twitter</a:t>
            </a:r>
            <a:br>
              <a:rPr lang="hu-HU" sz="2000" b="0" dirty="0"/>
            </a:br>
            <a:r>
              <a:rPr lang="hu-HU" sz="3600" dirty="0"/>
              <a:t>generált tartalmak</a:t>
            </a:r>
            <a:endParaRPr lang="hu-HU" sz="20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C8212-D2F1-F478-B28D-66F1B51DE6EA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11</a:t>
            </a:fld>
            <a:endParaRPr lang="en-US">
              <a:solidFill>
                <a:srgbClr val="E83E1F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654E37F-518C-B89D-EB66-7BFE15D27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433" y="356895"/>
            <a:ext cx="4584343" cy="600154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08F5BAA-74EC-2842-234F-39626124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829" y="1485977"/>
            <a:ext cx="4911804" cy="4287979"/>
          </a:xfrm>
          <a:prstGeom prst="rect">
            <a:avLst/>
          </a:prstGeom>
        </p:spPr>
      </p:pic>
      <p:sp>
        <p:nvSpPr>
          <p:cNvPr id="9" name="Nyíl: lefelé mutató 8">
            <a:extLst>
              <a:ext uri="{FF2B5EF4-FFF2-40B4-BE49-F238E27FC236}">
                <a16:creationId xmlns:a16="http://schemas.microsoft.com/office/drawing/2014/main" id="{3E413C05-BB77-5A83-3E1D-F4CC49B3D63A}"/>
              </a:ext>
            </a:extLst>
          </p:cNvPr>
          <p:cNvSpPr/>
          <p:nvPr/>
        </p:nvSpPr>
        <p:spPr>
          <a:xfrm rot="16200000">
            <a:off x="6399088" y="1315858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A813E720-D7E7-4FF9-DE66-58969701E005}"/>
              </a:ext>
            </a:extLst>
          </p:cNvPr>
          <p:cNvSpPr/>
          <p:nvPr/>
        </p:nvSpPr>
        <p:spPr>
          <a:xfrm rot="16200000">
            <a:off x="6399086" y="2286965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A6F1A0C5-7F87-8B2F-B3D4-89FEB98559DA}"/>
              </a:ext>
            </a:extLst>
          </p:cNvPr>
          <p:cNvSpPr/>
          <p:nvPr/>
        </p:nvSpPr>
        <p:spPr>
          <a:xfrm rot="16200000">
            <a:off x="6399089" y="3411190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A151C511-4CB7-0427-9CED-C96A0DFAE79D}"/>
              </a:ext>
            </a:extLst>
          </p:cNvPr>
          <p:cNvSpPr/>
          <p:nvPr/>
        </p:nvSpPr>
        <p:spPr>
          <a:xfrm rot="16200000">
            <a:off x="6399090" y="5127475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11E5-869F-2736-3630-5F1466245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9A8E5-390B-536B-FA6D-8732E5404B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277" r="11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3B282-1C00-3EBF-489E-B37A6E215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410" y="5924116"/>
            <a:ext cx="3263216" cy="615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617155-2779-0EA2-AEF9-1266FAB16726}"/>
              </a:ext>
            </a:extLst>
          </p:cNvPr>
          <p:cNvSpPr txBox="1">
            <a:spLocks/>
          </p:cNvSpPr>
          <p:nvPr/>
        </p:nvSpPr>
        <p:spPr>
          <a:xfrm>
            <a:off x="738188" y="1076781"/>
            <a:ext cx="9665018" cy="247880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>
                <a:solidFill>
                  <a:srgbClr val="E7502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ShadowDragon</a:t>
            </a:r>
            <a:endParaRPr lang="en-US" dirty="0">
              <a:solidFill>
                <a:srgbClr val="E7502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7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9432-F392-84D0-99B2-357068DEC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743CA9-58E2-E2C2-0A4B-40BFB09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b="0" dirty="0" err="1"/>
              <a:t>Shadowdragon</a:t>
            </a:r>
            <a:br>
              <a:rPr lang="hu-HU" sz="1600" b="0" dirty="0"/>
            </a:br>
            <a:r>
              <a:rPr lang="hu-HU" sz="2800" dirty="0"/>
              <a:t>accountok keresése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2C5103C5-9510-C305-BFAB-4A8C5864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5E92-0D54-4149-BF4C-3287676EC83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shadowdragon_socialnet">
            <a:hlinkClick r:id="" action="ppaction://media"/>
            <a:extLst>
              <a:ext uri="{FF2B5EF4-FFF2-40B4-BE49-F238E27FC236}">
                <a16:creationId xmlns:a16="http://schemas.microsoft.com/office/drawing/2014/main" id="{ADB38AAB-8D04-164D-B7F5-F9D4A2403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22388"/>
            <a:ext cx="12192000" cy="55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03D9-9DA6-8A30-52E5-D6FDC5E0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77B94A-FADE-B64B-B26C-0179C8B7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b="0" dirty="0" err="1"/>
              <a:t>Shadowdragon</a:t>
            </a:r>
            <a:br>
              <a:rPr lang="hu-HU" sz="1600" b="0" dirty="0"/>
            </a:br>
            <a:r>
              <a:rPr lang="hu-HU" sz="2800" dirty="0"/>
              <a:t>monitoring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72A34BA-C3D6-630E-1F6C-227F2EB1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5E92-0D54-4149-BF4C-3287676EC83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shadowdragon_monitor">
            <a:hlinkClick r:id="" action="ppaction://media"/>
            <a:extLst>
              <a:ext uri="{FF2B5EF4-FFF2-40B4-BE49-F238E27FC236}">
                <a16:creationId xmlns:a16="http://schemas.microsoft.com/office/drawing/2014/main" id="{0A50FE56-6B55-5540-AEAB-D74400D6EC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4561"/>
            <a:ext cx="12192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5787-2A7B-79CD-54A8-0DFB7C852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D404F2-B887-6D81-1B13-189558EC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b="0" dirty="0" err="1"/>
              <a:t>Shadowdragon</a:t>
            </a:r>
            <a:br>
              <a:rPr lang="hu-HU" sz="1600" b="0" dirty="0"/>
            </a:br>
            <a:r>
              <a:rPr lang="hu-HU" sz="2800" dirty="0"/>
              <a:t>monitoring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E9787B0-3D68-A4D9-1F1E-F391CB31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5E92-0D54-4149-BF4C-3287676EC83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716821B-D4A0-F070-B574-6DD6FE40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257662"/>
            <a:ext cx="11460480" cy="54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3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CC74000-C834-4C86-D21A-EA51B46B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1A10702-E444-0004-8F25-AAEB2FC4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5E92-0D54-4149-BF4C-3287676EC83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293D54D-150E-D694-D9FE-E9BD1C0C154E}"/>
              </a:ext>
            </a:extLst>
          </p:cNvPr>
          <p:cNvSpPr txBox="1"/>
          <p:nvPr/>
        </p:nvSpPr>
        <p:spPr>
          <a:xfrm>
            <a:off x="654353" y="2025917"/>
            <a:ext cx="812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https://horizon.shadowdragon.io/monitor/bcd425de-ff93-4eab-90aa-85ecdba4b856</a:t>
            </a:r>
            <a:endParaRPr lang="hu-HU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19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AF120A-1BE3-882B-601D-C488E3F17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339C9A7A-CECA-DDDF-8898-FB5F0324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OSINT Tanulságok</a:t>
            </a:r>
            <a:br>
              <a:rPr lang="hu-HU" sz="2000" b="0" dirty="0"/>
            </a:br>
            <a:r>
              <a:rPr lang="hu-HU" sz="3200" dirty="0" err="1"/>
              <a:t>llm</a:t>
            </a:r>
            <a:r>
              <a:rPr lang="hu-HU" sz="3200" dirty="0"/>
              <a:t>-ek kora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83FBBC84-7F03-C227-6600-92647F5CDFE2}"/>
              </a:ext>
            </a:extLst>
          </p:cNvPr>
          <p:cNvSpPr txBox="1"/>
          <p:nvPr/>
        </p:nvSpPr>
        <p:spPr>
          <a:xfrm>
            <a:off x="7379982" y="6008978"/>
            <a:ext cx="66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F2FDDD9-8821-94CC-2D12-3832F19AACED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17</a:t>
            </a:fld>
            <a:endParaRPr lang="en-US">
              <a:solidFill>
                <a:srgbClr val="E83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61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68F68-48CB-0232-6686-ED582EEB2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1F640-5D54-B7D7-0C87-61EF8311C8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277" r="11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385EB-33A0-73C5-40C8-21481311C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410" y="5924116"/>
            <a:ext cx="3263216" cy="615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336A6-DE0D-8D8C-F91C-7C7AF9AF51CB}"/>
              </a:ext>
            </a:extLst>
          </p:cNvPr>
          <p:cNvSpPr txBox="1">
            <a:spLocks/>
          </p:cNvSpPr>
          <p:nvPr/>
        </p:nvSpPr>
        <p:spPr>
          <a:xfrm>
            <a:off x="738188" y="1076781"/>
            <a:ext cx="9665018" cy="247880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E7502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Kérdések?</a:t>
            </a:r>
            <a:endParaRPr lang="en-US" dirty="0">
              <a:solidFill>
                <a:srgbClr val="E7502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14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1F154-428A-D103-F011-B3ECBE27E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B97DC9CB-089F-0B85-4F08-3CE0D2EF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OSINT</a:t>
            </a:r>
            <a:br>
              <a:rPr lang="hu-HU" sz="2000" b="0" dirty="0"/>
            </a:br>
            <a:r>
              <a:rPr lang="hu-HU" sz="3200" dirty="0"/>
              <a:t>kihívások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2405C5C-F3D4-8C49-6008-BF0895EFDA0F}"/>
              </a:ext>
            </a:extLst>
          </p:cNvPr>
          <p:cNvSpPr txBox="1"/>
          <p:nvPr/>
        </p:nvSpPr>
        <p:spPr>
          <a:xfrm>
            <a:off x="7379982" y="6008978"/>
            <a:ext cx="66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984C589-C78F-D3D7-2DB3-EFDD29DE4AF3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2</a:t>
            </a:fld>
            <a:endParaRPr lang="en-US">
              <a:solidFill>
                <a:srgbClr val="E83E1F"/>
              </a:solidFill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3A758118-4E99-360D-4AF5-F2D6968B7CB8}"/>
              </a:ext>
            </a:extLst>
          </p:cNvPr>
          <p:cNvSpPr txBox="1"/>
          <p:nvPr/>
        </p:nvSpPr>
        <p:spPr>
          <a:xfrm>
            <a:off x="3277198" y="3413727"/>
            <a:ext cx="624049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400" b="1">
                <a:latin typeface="Arial"/>
                <a:cs typeface="Arial"/>
              </a:defRPr>
            </a:lvl1pPr>
          </a:lstStyle>
          <a:p>
            <a:r>
              <a:rPr lang="hu-HU" dirty="0"/>
              <a:t>FORRÁSOK SOKFÉLESÉGE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9D0B62BB-7A70-A0E0-17BA-649855BD1941}"/>
              </a:ext>
            </a:extLst>
          </p:cNvPr>
          <p:cNvSpPr txBox="1"/>
          <p:nvPr/>
        </p:nvSpPr>
        <p:spPr>
          <a:xfrm>
            <a:off x="3329237" y="1949712"/>
            <a:ext cx="293946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400" b="1">
                <a:latin typeface="Arial"/>
                <a:cs typeface="Arial"/>
              </a:defRPr>
            </a:lvl1pPr>
          </a:lstStyle>
          <a:p>
            <a:r>
              <a:rPr lang="hu-HU" dirty="0"/>
              <a:t>ADATBŐSÉG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01F1BB72-EAA2-41E8-5F7A-DAEF5BD8655A}"/>
              </a:ext>
            </a:extLst>
          </p:cNvPr>
          <p:cNvSpPr txBox="1"/>
          <p:nvPr/>
        </p:nvSpPr>
        <p:spPr>
          <a:xfrm>
            <a:off x="3277198" y="4859521"/>
            <a:ext cx="50544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2400" b="1" dirty="0">
                <a:latin typeface="Arial"/>
                <a:cs typeface="Arial"/>
              </a:rPr>
              <a:t>AUTOMATIZÁLÁS IGÉNYE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8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6ABD8-D657-D43D-805A-1B9287531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CCFCED8B-28F0-2EC4-FAB5-0EA42BC7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OSINT kihívások</a:t>
            </a:r>
            <a:br>
              <a:rPr lang="hu-HU" sz="2000" b="0" dirty="0"/>
            </a:br>
            <a:r>
              <a:rPr lang="hu-HU" sz="3200" dirty="0" err="1"/>
              <a:t>llm</a:t>
            </a:r>
            <a:r>
              <a:rPr lang="hu-HU" sz="3200" dirty="0"/>
              <a:t>-ek kora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2AA6E74-5560-84E7-06E1-FA8CC3C2146D}"/>
              </a:ext>
            </a:extLst>
          </p:cNvPr>
          <p:cNvSpPr txBox="1"/>
          <p:nvPr/>
        </p:nvSpPr>
        <p:spPr>
          <a:xfrm>
            <a:off x="7379982" y="6008978"/>
            <a:ext cx="66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2931764-B219-F0C2-5B7D-F5405CF96782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3</a:t>
            </a:fld>
            <a:endParaRPr lang="en-US">
              <a:solidFill>
                <a:srgbClr val="E83E1F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EF42FBA-9F82-784E-21F9-157946F36785}"/>
              </a:ext>
            </a:extLst>
          </p:cNvPr>
          <p:cNvSpPr txBox="1"/>
          <p:nvPr/>
        </p:nvSpPr>
        <p:spPr>
          <a:xfrm>
            <a:off x="2150348" y="2967335"/>
            <a:ext cx="830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Mennyi adatot generálnak naponta a nagy nyelvi modellek?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B9F37-5D93-7113-06A0-125CD4A80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BE86A2FB-BA16-A90C-3EA4-F6DA0F09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OSINT kihívások</a:t>
            </a:r>
            <a:br>
              <a:rPr lang="hu-HU" sz="2000" b="0" dirty="0"/>
            </a:br>
            <a:r>
              <a:rPr lang="hu-HU" sz="3200" dirty="0" err="1"/>
              <a:t>llm</a:t>
            </a:r>
            <a:r>
              <a:rPr lang="hu-HU" sz="3200" dirty="0"/>
              <a:t>-ek kora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09C31221-C46C-625F-7011-D95C057B731C}"/>
              </a:ext>
            </a:extLst>
          </p:cNvPr>
          <p:cNvSpPr txBox="1"/>
          <p:nvPr/>
        </p:nvSpPr>
        <p:spPr>
          <a:xfrm>
            <a:off x="7379982" y="6008978"/>
            <a:ext cx="66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36B3AC5-3106-125D-F558-F2B1A3E54A01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4</a:t>
            </a:fld>
            <a:endParaRPr lang="en-US">
              <a:solidFill>
                <a:srgbClr val="E83E1F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40B56B1-2874-687B-ADAE-BC99EF6DE56A}"/>
              </a:ext>
            </a:extLst>
          </p:cNvPr>
          <p:cNvSpPr txBox="1"/>
          <p:nvPr/>
        </p:nvSpPr>
        <p:spPr>
          <a:xfrm>
            <a:off x="1026368" y="2715116"/>
            <a:ext cx="434343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75025"/>
                </a:solidFill>
              </a:defRPr>
            </a:pPr>
            <a:r>
              <a:rPr sz="2400" dirty="0"/>
              <a:t>🧠 Egy LLM </a:t>
            </a:r>
            <a:r>
              <a:rPr sz="2400" dirty="0" err="1"/>
              <a:t>modell</a:t>
            </a:r>
            <a:r>
              <a:rPr sz="2400" dirty="0"/>
              <a:t> (pl. ChatGPT)</a:t>
            </a:r>
            <a:br>
              <a:rPr sz="2400" dirty="0"/>
            </a:br>
            <a:r>
              <a:rPr lang="hu-HU" sz="2400" dirty="0"/>
              <a:t>       </a:t>
            </a:r>
            <a:r>
              <a:rPr sz="2400" dirty="0"/>
              <a:t>~50 GB / nap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0F9EA2D-9AAF-8E03-4470-235672CE6A4F}"/>
              </a:ext>
            </a:extLst>
          </p:cNvPr>
          <p:cNvSpPr txBox="1"/>
          <p:nvPr/>
        </p:nvSpPr>
        <p:spPr>
          <a:xfrm>
            <a:off x="6752742" y="2721075"/>
            <a:ext cx="228299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75025"/>
                </a:solidFill>
              </a:defRPr>
            </a:pPr>
            <a:r>
              <a:rPr sz="2400" dirty="0"/>
              <a:t>🌐 </a:t>
            </a:r>
            <a:r>
              <a:rPr sz="2400" dirty="0" err="1"/>
              <a:t>Teljes</a:t>
            </a:r>
            <a:r>
              <a:rPr sz="2400" dirty="0"/>
              <a:t> </a:t>
            </a:r>
            <a:r>
              <a:rPr sz="2400" dirty="0" err="1"/>
              <a:t>iparág</a:t>
            </a:r>
            <a:r>
              <a:rPr sz="2400" dirty="0"/>
              <a:t> </a:t>
            </a:r>
            <a:br>
              <a:rPr lang="hu-HU" sz="2400" dirty="0"/>
            </a:br>
            <a:r>
              <a:rPr lang="hu-HU" sz="2400" b="1" dirty="0"/>
              <a:t>        </a:t>
            </a:r>
            <a:r>
              <a:rPr sz="2400" b="1" dirty="0"/>
              <a:t>~5 TB / nap</a:t>
            </a:r>
          </a:p>
        </p:txBody>
      </p:sp>
      <p:sp>
        <p:nvSpPr>
          <p:cNvPr id="6" name="Right Arrow 4">
            <a:extLst>
              <a:ext uri="{FF2B5EF4-FFF2-40B4-BE49-F238E27FC236}">
                <a16:creationId xmlns:a16="http://schemas.microsoft.com/office/drawing/2014/main" id="{991D82B4-80D8-934A-6E29-349DAF335ABB}"/>
              </a:ext>
            </a:extLst>
          </p:cNvPr>
          <p:cNvSpPr/>
          <p:nvPr/>
        </p:nvSpPr>
        <p:spPr>
          <a:xfrm>
            <a:off x="5221411" y="3088913"/>
            <a:ext cx="1371600" cy="457200"/>
          </a:xfrm>
          <a:prstGeom prst="rightArrow">
            <a:avLst/>
          </a:prstGeom>
          <a:solidFill>
            <a:srgbClr val="444444"/>
          </a:solidFill>
          <a:ln>
            <a:solidFill>
              <a:srgbClr val="4444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58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6965C-7230-B0B6-CD22-538528185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A638DDFC-E480-DB37-56BF-AB298F61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OSINT kihívások</a:t>
            </a:r>
            <a:br>
              <a:rPr lang="hu-HU" sz="2000" b="0" dirty="0"/>
            </a:br>
            <a:r>
              <a:rPr lang="hu-HU" sz="3200" dirty="0" err="1"/>
              <a:t>llm</a:t>
            </a:r>
            <a:r>
              <a:rPr lang="hu-HU" sz="3200" dirty="0"/>
              <a:t>-ek kora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3F786AA-52DB-FCDE-F4DE-84FCE18129A2}"/>
              </a:ext>
            </a:extLst>
          </p:cNvPr>
          <p:cNvSpPr txBox="1"/>
          <p:nvPr/>
        </p:nvSpPr>
        <p:spPr>
          <a:xfrm>
            <a:off x="7379982" y="6008978"/>
            <a:ext cx="66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B3F40A-D4FA-2836-A253-89F936EBD44B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5</a:t>
            </a:fld>
            <a:endParaRPr lang="en-US">
              <a:solidFill>
                <a:srgbClr val="E83E1F"/>
              </a:solidFill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F4FC2E21-584C-CEFE-3ACE-3A9A7F6C05D4}"/>
              </a:ext>
            </a:extLst>
          </p:cNvPr>
          <p:cNvSpPr txBox="1"/>
          <p:nvPr/>
        </p:nvSpPr>
        <p:spPr>
          <a:xfrm>
            <a:off x="3239685" y="2967335"/>
            <a:ext cx="624049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400" b="1">
                <a:latin typeface="Arial"/>
                <a:cs typeface="Arial"/>
              </a:defRPr>
            </a:lvl1pPr>
          </a:lstStyle>
          <a:p>
            <a:r>
              <a:rPr lang="hu-HU" dirty="0"/>
              <a:t>HAMIS VÉLEMÉNYEK (FAKE REVIEW)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C756D87A-386E-AC36-1663-ACB3DE2C841B}"/>
              </a:ext>
            </a:extLst>
          </p:cNvPr>
          <p:cNvSpPr txBox="1"/>
          <p:nvPr/>
        </p:nvSpPr>
        <p:spPr>
          <a:xfrm>
            <a:off x="3237396" y="1521033"/>
            <a:ext cx="293946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400" b="1">
                <a:latin typeface="Arial"/>
                <a:cs typeface="Arial"/>
              </a:defRPr>
            </a:lvl1pPr>
          </a:lstStyle>
          <a:p>
            <a:r>
              <a:rPr lang="hu-HU" dirty="0"/>
              <a:t>DEZINFORMÁCIÓ</a:t>
            </a:r>
          </a:p>
        </p:txBody>
      </p: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F3C6A562-B6EB-62A3-0BF9-AD6D704CB9BE}"/>
              </a:ext>
            </a:extLst>
          </p:cNvPr>
          <p:cNvGrpSpPr/>
          <p:nvPr/>
        </p:nvGrpSpPr>
        <p:grpSpPr>
          <a:xfrm>
            <a:off x="1825191" y="4512212"/>
            <a:ext cx="1404952" cy="1165981"/>
            <a:chOff x="1912180" y="2128693"/>
            <a:chExt cx="1404952" cy="1165981"/>
          </a:xfrm>
        </p:grpSpPr>
        <p:pic>
          <p:nvPicPr>
            <p:cNvPr id="30" name="Picture 6" descr="Picture 6">
              <a:extLst>
                <a:ext uri="{FF2B5EF4-FFF2-40B4-BE49-F238E27FC236}">
                  <a16:creationId xmlns:a16="http://schemas.microsoft.com/office/drawing/2014/main" id="{5EA777EB-9C45-0796-3592-82293346E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2180" y="2278127"/>
              <a:ext cx="951586" cy="848803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19F1E288-05D8-EB3D-D61D-34EE8E9ACD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3160" y="2701011"/>
              <a:ext cx="47397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FA115FFD-A99E-2245-C0F9-6A5D0F1986E1}"/>
                </a:ext>
              </a:extLst>
            </p:cNvPr>
            <p:cNvCxnSpPr>
              <a:cxnSpLocks/>
            </p:cNvCxnSpPr>
            <p:nvPr/>
          </p:nvCxnSpPr>
          <p:spPr>
            <a:xfrm>
              <a:off x="3311207" y="2128693"/>
              <a:ext cx="0" cy="11659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2CB0A918-9B92-0BB1-A442-57A076DCCF10}"/>
              </a:ext>
            </a:extLst>
          </p:cNvPr>
          <p:cNvSpPr txBox="1"/>
          <p:nvPr/>
        </p:nvSpPr>
        <p:spPr>
          <a:xfrm>
            <a:off x="3239685" y="4433563"/>
            <a:ext cx="50544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2400" b="1" dirty="0">
                <a:latin typeface="Arial"/>
                <a:cs typeface="Arial"/>
              </a:rPr>
              <a:t>DEEPFAKE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EF0C66CB-433D-8B90-362D-D26458B42DBD}"/>
              </a:ext>
            </a:extLst>
          </p:cNvPr>
          <p:cNvSpPr txBox="1"/>
          <p:nvPr/>
        </p:nvSpPr>
        <p:spPr>
          <a:xfrm>
            <a:off x="3237395" y="1940715"/>
            <a:ext cx="741267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>
                <a:latin typeface="Arial"/>
                <a:cs typeface="Arial"/>
              </a:defRPr>
            </a:lvl1pPr>
          </a:lstStyle>
          <a:p>
            <a:r>
              <a:rPr lang="hu-HU" dirty="0"/>
              <a:t>A dezinformáció hamis vagy félrevezető információk szándékos terjesztése a vélemények befolyásolása vagy az igazság elfedése érdekében.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8F572D6D-1D7F-D945-68DD-4D64D192077D}"/>
              </a:ext>
            </a:extLst>
          </p:cNvPr>
          <p:cNvSpPr txBox="1"/>
          <p:nvPr/>
        </p:nvSpPr>
        <p:spPr>
          <a:xfrm>
            <a:off x="3287597" y="3403497"/>
            <a:ext cx="709067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>
                <a:latin typeface="Arial"/>
                <a:cs typeface="Arial"/>
              </a:defRPr>
            </a:lvl1pPr>
          </a:lstStyle>
          <a:p>
            <a:r>
              <a:rPr lang="hu-HU" dirty="0"/>
              <a:t>Olyan értékelések, amelyeket hamisan hoztak létre vagy manipuláltak, hogy pontatlan benyomást keltsenek egy termékről, szolgáltatásról vagy vállalkozásról. 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037AE84B-3077-BE58-680C-081B7BBB839A}"/>
              </a:ext>
            </a:extLst>
          </p:cNvPr>
          <p:cNvSpPr txBox="1"/>
          <p:nvPr/>
        </p:nvSpPr>
        <p:spPr>
          <a:xfrm>
            <a:off x="3237395" y="4803405"/>
            <a:ext cx="688363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dirty="0">
                <a:latin typeface="Arial"/>
                <a:cs typeface="Arial"/>
              </a:rPr>
              <a:t>Olyan videók, képek vagy hangfelvételek, amelyeket mesterséges intelligencia segítségével manipuláltak, hogy olyan tartalmat állítsanak elő, amely valósnak tűnik</a:t>
            </a:r>
          </a:p>
        </p:txBody>
      </p:sp>
      <p:grpSp>
        <p:nvGrpSpPr>
          <p:cNvPr id="37" name="Csoportba foglalás 36">
            <a:extLst>
              <a:ext uri="{FF2B5EF4-FFF2-40B4-BE49-F238E27FC236}">
                <a16:creationId xmlns:a16="http://schemas.microsoft.com/office/drawing/2014/main" id="{0B57165C-5567-49BE-5DB0-8BA57709F9CD}"/>
              </a:ext>
            </a:extLst>
          </p:cNvPr>
          <p:cNvGrpSpPr/>
          <p:nvPr/>
        </p:nvGrpSpPr>
        <p:grpSpPr>
          <a:xfrm>
            <a:off x="1813729" y="3019966"/>
            <a:ext cx="1404952" cy="1165981"/>
            <a:chOff x="1912180" y="2128693"/>
            <a:chExt cx="1404952" cy="1165981"/>
          </a:xfrm>
        </p:grpSpPr>
        <p:pic>
          <p:nvPicPr>
            <p:cNvPr id="38" name="Picture 6" descr="Picture 6">
              <a:extLst>
                <a:ext uri="{FF2B5EF4-FFF2-40B4-BE49-F238E27FC236}">
                  <a16:creationId xmlns:a16="http://schemas.microsoft.com/office/drawing/2014/main" id="{4FD83B97-53AE-2657-3AE9-9BEC59A9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2180" y="2278127"/>
              <a:ext cx="951586" cy="848803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4F428674-7A63-EC6F-C659-F79E871EED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3160" y="2701011"/>
              <a:ext cx="47397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07646D36-BA92-2C2A-4FF0-9691CBE89B7F}"/>
                </a:ext>
              </a:extLst>
            </p:cNvPr>
            <p:cNvCxnSpPr>
              <a:cxnSpLocks/>
            </p:cNvCxnSpPr>
            <p:nvPr/>
          </p:nvCxnSpPr>
          <p:spPr>
            <a:xfrm>
              <a:off x="3311207" y="2128693"/>
              <a:ext cx="0" cy="11659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CAF6BC5D-6688-6BFA-8DFF-908904D5E7B6}"/>
              </a:ext>
            </a:extLst>
          </p:cNvPr>
          <p:cNvGrpSpPr/>
          <p:nvPr/>
        </p:nvGrpSpPr>
        <p:grpSpPr>
          <a:xfrm>
            <a:off x="1819266" y="1557154"/>
            <a:ext cx="1404952" cy="1165981"/>
            <a:chOff x="1912180" y="2128693"/>
            <a:chExt cx="1404952" cy="1165981"/>
          </a:xfrm>
        </p:grpSpPr>
        <p:pic>
          <p:nvPicPr>
            <p:cNvPr id="42" name="Picture 6" descr="Picture 6">
              <a:extLst>
                <a:ext uri="{FF2B5EF4-FFF2-40B4-BE49-F238E27FC236}">
                  <a16:creationId xmlns:a16="http://schemas.microsoft.com/office/drawing/2014/main" id="{6C695B74-94E0-A597-F2F5-D565A3B0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2180" y="2278127"/>
              <a:ext cx="951586" cy="848803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43" name="Egyenes összekötő 42">
              <a:extLst>
                <a:ext uri="{FF2B5EF4-FFF2-40B4-BE49-F238E27FC236}">
                  <a16:creationId xmlns:a16="http://schemas.microsoft.com/office/drawing/2014/main" id="{EBDDEF75-90F8-8860-C5EE-59AF5EB3E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3160" y="2701011"/>
              <a:ext cx="47397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>
              <a:extLst>
                <a:ext uri="{FF2B5EF4-FFF2-40B4-BE49-F238E27FC236}">
                  <a16:creationId xmlns:a16="http://schemas.microsoft.com/office/drawing/2014/main" id="{31AABC0A-AB58-4D90-B460-7ED628AC5541}"/>
                </a:ext>
              </a:extLst>
            </p:cNvPr>
            <p:cNvCxnSpPr>
              <a:cxnSpLocks/>
            </p:cNvCxnSpPr>
            <p:nvPr/>
          </p:nvCxnSpPr>
          <p:spPr>
            <a:xfrm>
              <a:off x="3311207" y="2128693"/>
              <a:ext cx="0" cy="11659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Ábra 44" descr="Céltábla közepe">
            <a:extLst>
              <a:ext uri="{FF2B5EF4-FFF2-40B4-BE49-F238E27FC236}">
                <a16:creationId xmlns:a16="http://schemas.microsoft.com/office/drawing/2014/main" id="{4E42B0E8-8ADF-52E1-B74A-9B396CE54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8224" y="1764863"/>
            <a:ext cx="687003" cy="687003"/>
          </a:xfrm>
          <a:prstGeom prst="rect">
            <a:avLst/>
          </a:prstGeom>
        </p:spPr>
      </p:pic>
      <p:pic>
        <p:nvPicPr>
          <p:cNvPr id="46" name="Ábra 45" descr="Feltekert diploma">
            <a:extLst>
              <a:ext uri="{FF2B5EF4-FFF2-40B4-BE49-F238E27FC236}">
                <a16:creationId xmlns:a16="http://schemas.microsoft.com/office/drawing/2014/main" id="{5CBDC40B-D229-A59C-176F-4DBAD0DA35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89479" y="3228924"/>
            <a:ext cx="831273" cy="831273"/>
          </a:xfrm>
          <a:prstGeom prst="rect">
            <a:avLst/>
          </a:prstGeom>
        </p:spPr>
      </p:pic>
      <p:pic>
        <p:nvPicPr>
          <p:cNvPr id="47" name="Ábra 46" descr="Munkafolyamat">
            <a:extLst>
              <a:ext uri="{FF2B5EF4-FFF2-40B4-BE49-F238E27FC236}">
                <a16:creationId xmlns:a16="http://schemas.microsoft.com/office/drawing/2014/main" id="{F9F8C7E8-043D-FB9C-202F-ECA1A5AD0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9638" y="4717350"/>
            <a:ext cx="755703" cy="7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9B243-08B3-E0C7-3823-44067B597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548B7-A47D-95F1-D52A-DB997E21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277" r="11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F747F-5F9E-1B47-C258-F52E814F9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410" y="5924116"/>
            <a:ext cx="3263216" cy="615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051B9F-0055-2766-ADEF-FA74A4C0A2F0}"/>
              </a:ext>
            </a:extLst>
          </p:cNvPr>
          <p:cNvSpPr txBox="1">
            <a:spLocks/>
          </p:cNvSpPr>
          <p:nvPr/>
        </p:nvSpPr>
        <p:spPr>
          <a:xfrm>
            <a:off x="738188" y="1076781"/>
            <a:ext cx="9665018" cy="247880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E7502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PÉLDÁK</a:t>
            </a:r>
            <a:endParaRPr lang="en-US" dirty="0">
              <a:solidFill>
                <a:srgbClr val="E7502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0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618A08D6-F6DB-487B-9AC8-06668747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AMAZON Példa</a:t>
            </a:r>
            <a:br>
              <a:rPr lang="hu-HU" sz="2000" b="0" dirty="0"/>
            </a:br>
            <a:r>
              <a:rPr lang="hu-HU" sz="3600" dirty="0"/>
              <a:t>FAKE REVIEW</a:t>
            </a:r>
            <a:endParaRPr lang="hu-HU" sz="20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7211B74-F32D-FE70-A1CB-398BD902F784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7</a:t>
            </a:fld>
            <a:endParaRPr lang="en-US">
              <a:solidFill>
                <a:srgbClr val="E83E1F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F01EDA7-F124-097C-6897-682C62CF8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8" t="1547" b="-1"/>
          <a:stretch/>
        </p:blipFill>
        <p:spPr>
          <a:xfrm>
            <a:off x="1184988" y="1438130"/>
            <a:ext cx="5541345" cy="467271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31B4EC5-01B7-A72B-0DF4-C9952AB38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302" y="1517387"/>
            <a:ext cx="2765647" cy="42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2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DE21B-1750-C73C-4AF6-0494050B7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FE275D00-E0AC-0038-C4A9-2F6F84FA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AMAZON Példa</a:t>
            </a:r>
            <a:br>
              <a:rPr lang="hu-HU" sz="2000" b="0" dirty="0"/>
            </a:br>
            <a:r>
              <a:rPr lang="hu-HU" sz="3600" dirty="0"/>
              <a:t>FAKE REVIEW</a:t>
            </a:r>
            <a:endParaRPr lang="hu-HU" sz="20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0960FE1-30A3-1287-BC44-53D87D4ED7C4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8</a:t>
            </a:fld>
            <a:endParaRPr lang="en-US">
              <a:solidFill>
                <a:srgbClr val="E83E1F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F3C3160-BA34-9323-5AE6-D6E7BFE168C4}"/>
              </a:ext>
            </a:extLst>
          </p:cNvPr>
          <p:cNvSpPr txBox="1"/>
          <p:nvPr/>
        </p:nvSpPr>
        <p:spPr>
          <a:xfrm>
            <a:off x="1253838" y="1438130"/>
            <a:ext cx="1016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"highly recommended" "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recently purchased"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inurl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:"customer-reviews"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site:amazon.com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4B6D2F0-04F1-A56C-06CD-853D6B08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003" y="1970679"/>
            <a:ext cx="5269572" cy="4374516"/>
          </a:xfrm>
          <a:prstGeom prst="rect">
            <a:avLst/>
          </a:prstGeom>
        </p:spPr>
      </p:pic>
      <p:sp>
        <p:nvSpPr>
          <p:cNvPr id="13" name="Nyíl: lefelé mutató 12">
            <a:extLst>
              <a:ext uri="{FF2B5EF4-FFF2-40B4-BE49-F238E27FC236}">
                <a16:creationId xmlns:a16="http://schemas.microsoft.com/office/drawing/2014/main" id="{56B3EA0B-B7E8-7CAF-7DA1-A6211E9FEB75}"/>
              </a:ext>
            </a:extLst>
          </p:cNvPr>
          <p:cNvSpPr/>
          <p:nvPr/>
        </p:nvSpPr>
        <p:spPr>
          <a:xfrm rot="16200000">
            <a:off x="2969658" y="2442372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Nyíl: lefelé mutató 13">
            <a:extLst>
              <a:ext uri="{FF2B5EF4-FFF2-40B4-BE49-F238E27FC236}">
                <a16:creationId xmlns:a16="http://schemas.microsoft.com/office/drawing/2014/main" id="{10F3AFDA-FD58-F580-7D14-096F210057CB}"/>
              </a:ext>
            </a:extLst>
          </p:cNvPr>
          <p:cNvSpPr/>
          <p:nvPr/>
        </p:nvSpPr>
        <p:spPr>
          <a:xfrm rot="7361776">
            <a:off x="5267379" y="3731312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Nyíl: lefelé mutató 14">
            <a:extLst>
              <a:ext uri="{FF2B5EF4-FFF2-40B4-BE49-F238E27FC236}">
                <a16:creationId xmlns:a16="http://schemas.microsoft.com/office/drawing/2014/main" id="{82264ACD-4745-6074-1FD4-E31BCC87E003}"/>
              </a:ext>
            </a:extLst>
          </p:cNvPr>
          <p:cNvSpPr/>
          <p:nvPr/>
        </p:nvSpPr>
        <p:spPr>
          <a:xfrm rot="7361776">
            <a:off x="6232024" y="4830010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Nyíl: lefelé mutató 16">
            <a:extLst>
              <a:ext uri="{FF2B5EF4-FFF2-40B4-BE49-F238E27FC236}">
                <a16:creationId xmlns:a16="http://schemas.microsoft.com/office/drawing/2014/main" id="{6C42B19F-5C26-132D-8176-7F6C2568F6F1}"/>
              </a:ext>
            </a:extLst>
          </p:cNvPr>
          <p:cNvSpPr/>
          <p:nvPr/>
        </p:nvSpPr>
        <p:spPr>
          <a:xfrm rot="16200000">
            <a:off x="2972832" y="5710114"/>
            <a:ext cx="138226" cy="478465"/>
          </a:xfrm>
          <a:prstGeom prst="downArrow">
            <a:avLst/>
          </a:prstGeom>
          <a:ln cap="sq">
            <a:solidFill>
              <a:schemeClr val="accent1"/>
            </a:solidFill>
            <a:miter lim="800000"/>
          </a:ln>
          <a:effectLst>
            <a:outerShdw blurRad="50800" dist="38100" dir="2700000" sx="82000" sy="8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86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E254E-200F-46B9-5369-CA691041A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659ADBCD-5E4A-77B3-B6A0-B4CB6A33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0" dirty="0"/>
              <a:t>Példa</a:t>
            </a:r>
            <a:br>
              <a:rPr lang="hu-HU" sz="2000" b="0" dirty="0"/>
            </a:br>
            <a:r>
              <a:rPr lang="hu-HU" sz="3600" dirty="0"/>
              <a:t>FAKE REVIEW</a:t>
            </a:r>
            <a:endParaRPr lang="hu-HU" sz="20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3EEF4E-7DA8-3A60-A8D5-474D9304F732}"/>
              </a:ext>
            </a:extLst>
          </p:cNvPr>
          <p:cNvSpPr txBox="1">
            <a:spLocks/>
          </p:cNvSpPr>
          <p:nvPr/>
        </p:nvSpPr>
        <p:spPr>
          <a:xfrm>
            <a:off x="11415992" y="6345195"/>
            <a:ext cx="17728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E83E1F"/>
                </a:solidFill>
              </a:rPr>
              <a:pPr/>
              <a:t>9</a:t>
            </a:fld>
            <a:endParaRPr lang="en-US">
              <a:solidFill>
                <a:srgbClr val="E83E1F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6F9D7F0-1FEF-C92E-6F9D-08A06D410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21" y="223283"/>
            <a:ext cx="9974057" cy="542820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BF27F64-CE57-9070-2BBA-C8A65CEA4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95" y="430227"/>
            <a:ext cx="10616609" cy="591496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7BA4BE5-39CC-B529-83EB-784B60FDA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452" y="981891"/>
            <a:ext cx="10659532" cy="271949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393C036-0F24-DBAE-2040-85E9FB6A5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356" y="1377792"/>
            <a:ext cx="10437628" cy="32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lementine">
      <a:dk1>
        <a:srgbClr val="000000"/>
      </a:dk1>
      <a:lt1>
        <a:srgbClr val="FFFFFF"/>
      </a:lt1>
      <a:dk2>
        <a:srgbClr val="5E5E5E"/>
      </a:dk2>
      <a:lt2>
        <a:srgbClr val="E7E6E6"/>
      </a:lt2>
      <a:accent1>
        <a:srgbClr val="E75024"/>
      </a:accent1>
      <a:accent2>
        <a:srgbClr val="EAEAEA"/>
      </a:accent2>
      <a:accent3>
        <a:srgbClr val="D5D5D5"/>
      </a:accent3>
      <a:accent4>
        <a:srgbClr val="C0C0C0"/>
      </a:accent4>
      <a:accent5>
        <a:srgbClr val="A9A9A9"/>
      </a:accent5>
      <a:accent6>
        <a:srgbClr val="929292"/>
      </a:accent6>
      <a:hlink>
        <a:srgbClr val="D36D16"/>
      </a:hlink>
      <a:folHlink>
        <a:srgbClr val="D36D1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lementine">
      <a:dk1>
        <a:srgbClr val="000000"/>
      </a:dk1>
      <a:lt1>
        <a:srgbClr val="FFFFFF"/>
      </a:lt1>
      <a:dk2>
        <a:srgbClr val="5E5E5E"/>
      </a:dk2>
      <a:lt2>
        <a:srgbClr val="E7E6E6"/>
      </a:lt2>
      <a:accent1>
        <a:srgbClr val="E75024"/>
      </a:accent1>
      <a:accent2>
        <a:srgbClr val="EAEAEA"/>
      </a:accent2>
      <a:accent3>
        <a:srgbClr val="D5D5D5"/>
      </a:accent3>
      <a:accent4>
        <a:srgbClr val="C0C0C0"/>
      </a:accent4>
      <a:accent5>
        <a:srgbClr val="A9A9A9"/>
      </a:accent5>
      <a:accent6>
        <a:srgbClr val="929292"/>
      </a:accent6>
      <a:hlink>
        <a:srgbClr val="D36D16"/>
      </a:hlink>
      <a:folHlink>
        <a:srgbClr val="D36D1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C8BCFF3-A568-4CA5-B6A3-30BDE4E14686}">
  <we:reference id="4b785c87-866c-4bad-85d8-5d1ae467ac9a" version="3.5.1.0" store="EXCatalog" storeType="EXCatalog"/>
  <we:alternateReferences>
    <we:reference id="WA104381909" version="3.5.1.0" store="hu-HU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24038</TotalTime>
  <Words>943</Words>
  <Application>Microsoft Office PowerPoint</Application>
  <PresentationFormat>Szélesvásznú</PresentationFormat>
  <Paragraphs>92</Paragraphs>
  <Slides>18</Slides>
  <Notes>18</Notes>
  <HiddenSlides>2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Lucida Handwriting</vt:lpstr>
      <vt:lpstr>Wingdings</vt:lpstr>
      <vt:lpstr>Office Theme</vt:lpstr>
      <vt:lpstr>1_Office Theme</vt:lpstr>
      <vt:lpstr>PowerPoint-bemutató</vt:lpstr>
      <vt:lpstr>OSINT kihívások</vt:lpstr>
      <vt:lpstr>OSINT kihívások llm-ek kora</vt:lpstr>
      <vt:lpstr>OSINT kihívások llm-ek kora</vt:lpstr>
      <vt:lpstr>OSINT kihívások llm-ek kora</vt:lpstr>
      <vt:lpstr>PowerPoint-bemutató</vt:lpstr>
      <vt:lpstr>AMAZON Példa FAKE REVIEW</vt:lpstr>
      <vt:lpstr>AMAZON Példa FAKE REVIEW</vt:lpstr>
      <vt:lpstr>Példa FAKE REVIEW</vt:lpstr>
      <vt:lpstr>AMAZON Példa FAKE account?</vt:lpstr>
      <vt:lpstr>Twitter generált tartalmak</vt:lpstr>
      <vt:lpstr>PowerPoint-bemutató</vt:lpstr>
      <vt:lpstr>Shadowdragon accountok keresése</vt:lpstr>
      <vt:lpstr>Shadowdragon monitoring</vt:lpstr>
      <vt:lpstr>Shadowdragon monitoring</vt:lpstr>
      <vt:lpstr>PowerPoint-bemutató</vt:lpstr>
      <vt:lpstr>OSINT Tanulságok llm-ek kora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Laki Anita</dc:creator>
  <cp:lastModifiedBy>István Szabó</cp:lastModifiedBy>
  <cp:revision>614</cp:revision>
  <cp:lastPrinted>2025-05-17T13:02:12Z</cp:lastPrinted>
  <dcterms:created xsi:type="dcterms:W3CDTF">2017-05-12T03:59:35Z</dcterms:created>
  <dcterms:modified xsi:type="dcterms:W3CDTF">2025-06-27T08:56:52Z</dcterms:modified>
</cp:coreProperties>
</file>